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6"/>
    <p:sldMasterId id="2147483720" r:id="rId7"/>
    <p:sldMasterId id="2147483730" r:id="rId8"/>
    <p:sldMasterId id="2147483859" r:id="rId9"/>
    <p:sldMasterId id="2147483765" r:id="rId10"/>
    <p:sldMasterId id="2147483875" r:id="rId11"/>
  </p:sldMasterIdLst>
  <p:notesMasterIdLst>
    <p:notesMasterId r:id="rId39"/>
  </p:notesMasterIdLst>
  <p:handoutMasterIdLst>
    <p:handoutMasterId r:id="rId40"/>
  </p:handoutMasterIdLst>
  <p:sldIdLst>
    <p:sldId id="290" r:id="rId12"/>
    <p:sldId id="288" r:id="rId13"/>
    <p:sldId id="295" r:id="rId14"/>
    <p:sldId id="317" r:id="rId15"/>
    <p:sldId id="289" r:id="rId16"/>
    <p:sldId id="304" r:id="rId17"/>
    <p:sldId id="292" r:id="rId18"/>
    <p:sldId id="293" r:id="rId19"/>
    <p:sldId id="291" r:id="rId20"/>
    <p:sldId id="294" r:id="rId21"/>
    <p:sldId id="296" r:id="rId22"/>
    <p:sldId id="297" r:id="rId23"/>
    <p:sldId id="298" r:id="rId24"/>
    <p:sldId id="300" r:id="rId25"/>
    <p:sldId id="299" r:id="rId26"/>
    <p:sldId id="306" r:id="rId27"/>
    <p:sldId id="305" r:id="rId28"/>
    <p:sldId id="307" r:id="rId29"/>
    <p:sldId id="308" r:id="rId30"/>
    <p:sldId id="301" r:id="rId31"/>
    <p:sldId id="309" r:id="rId32"/>
    <p:sldId id="310" r:id="rId33"/>
    <p:sldId id="311" r:id="rId34"/>
    <p:sldId id="312" r:id="rId35"/>
    <p:sldId id="313" r:id="rId36"/>
    <p:sldId id="314" r:id="rId37"/>
    <p:sldId id="315"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2F3C3E"/>
    <a:srgbClr val="00A0BE"/>
    <a:srgbClr val="333333"/>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115" d="100"/>
          <a:sy n="115" d="100"/>
        </p:scale>
        <p:origin x="360" y="108"/>
      </p:cViewPr>
      <p:guideLst/>
    </p:cSldViewPr>
  </p:slideViewPr>
  <p:notesTextViewPr>
    <p:cViewPr>
      <p:scale>
        <a:sx n="1" d="1"/>
        <a:sy n="1" d="1"/>
      </p:scale>
      <p:origin x="0" y="0"/>
    </p:cViewPr>
  </p:notesTextViewPr>
  <p:notesViewPr>
    <p:cSldViewPr snapToGrid="0">
      <p:cViewPr varScale="1">
        <p:scale>
          <a:sx n="125" d="100"/>
          <a:sy n="125" d="100"/>
        </p:scale>
        <p:origin x="313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8744DCD-9898-4F15-B0E2-6DD789FA87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E5780EDF-5D09-419E-A0C5-A3E7E6103C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BFE313-37BF-49A8-A00F-ECFB58FE7EB1}" type="datetimeFigureOut">
              <a:rPr lang="fi-FI" smtClean="0"/>
              <a:t>26.4.2023</a:t>
            </a:fld>
            <a:endParaRPr lang="fi-FI"/>
          </a:p>
        </p:txBody>
      </p:sp>
      <p:sp>
        <p:nvSpPr>
          <p:cNvPr id="4" name="Alatunnisteen paikkamerkki 3">
            <a:extLst>
              <a:ext uri="{FF2B5EF4-FFF2-40B4-BE49-F238E27FC236}">
                <a16:creationId xmlns:a16="http://schemas.microsoft.com/office/drawing/2014/main" id="{3B89777F-FEE0-432E-8B05-79FAC19933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F34B91F-3C65-49A2-8F6F-674AD1A1D8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C2B564-31B0-4212-8FC6-3F27EB769BA4}" type="slidenum">
              <a:rPr lang="fi-FI" smtClean="0"/>
              <a:t>‹#›</a:t>
            </a:fld>
            <a:endParaRPr lang="fi-FI"/>
          </a:p>
        </p:txBody>
      </p:sp>
    </p:spTree>
    <p:extLst>
      <p:ext uri="{BB962C8B-B14F-4D97-AF65-F5344CB8AC3E}">
        <p14:creationId xmlns:p14="http://schemas.microsoft.com/office/powerpoint/2010/main" val="254372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CB2B4-07D8-44A5-872D-723771AAFFBD}" type="datetimeFigureOut">
              <a:rPr lang="fi-FI" smtClean="0"/>
              <a:t>26.4.2023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FCE01-87D5-4458-949B-CCB44FF83F3A}" type="slidenum">
              <a:rPr lang="fi-FI" smtClean="0"/>
              <a:t>‹#›</a:t>
            </a:fld>
            <a:endParaRPr lang="fi-FI"/>
          </a:p>
        </p:txBody>
      </p:sp>
    </p:spTree>
    <p:extLst>
      <p:ext uri="{BB962C8B-B14F-4D97-AF65-F5344CB8AC3E}">
        <p14:creationId xmlns:p14="http://schemas.microsoft.com/office/powerpoint/2010/main" val="315498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 + Kansikuva 1">
    <p:bg>
      <p:bgRef idx="1001">
        <a:schemeClr val="bg2"/>
      </p:bgRef>
    </p:bg>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06D86186-C7CC-4D1B-BFBC-79E9BA49B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157" y="5559172"/>
            <a:ext cx="2433010" cy="740686"/>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7" name="Alaotsikko">
            <a:extLst>
              <a:ext uri="{FF2B5EF4-FFF2-40B4-BE49-F238E27FC236}">
                <a16:creationId xmlns:a16="http://schemas.microsoft.com/office/drawing/2014/main" id="{8C0EADA6-8811-42BF-A2F4-658413307AE6}"/>
              </a:ext>
            </a:extLst>
          </p:cNvPr>
          <p:cNvSpPr>
            <a:spLocks noGrp="1"/>
          </p:cNvSpPr>
          <p:nvPr>
            <p:ph type="body" sz="quarter" idx="11" hasCustomPrompt="1"/>
          </p:nvPr>
        </p:nvSpPr>
        <p:spPr>
          <a:xfrm>
            <a:off x="714122" y="4520932"/>
            <a:ext cx="4066161" cy="797566"/>
          </a:xfrm>
          <a:prstGeom prst="rect">
            <a:avLst/>
          </a:prstGeom>
        </p:spPr>
        <p:txBody>
          <a:bodyPr/>
          <a:lstStyle>
            <a:lvl1pPr marL="0" indent="0" algn="ctr">
              <a:spcBef>
                <a:spcPts val="0"/>
              </a:spcBef>
              <a:buFontTx/>
              <a:buNone/>
              <a:defRPr sz="1600">
                <a:solidFill>
                  <a:schemeClr val="tx1"/>
                </a:solidFill>
                <a:latin typeface="Montserrat SemiBold" panose="00000700000000000000" pitchFamily="2" charset="0"/>
              </a:defRPr>
            </a:lvl1pPr>
          </a:lstStyle>
          <a:p>
            <a:pPr lvl="0"/>
            <a:r>
              <a:rPr lang="fi-FI" dirty="0"/>
              <a:t>Tämä on </a:t>
            </a:r>
            <a:r>
              <a:rPr lang="fi-FI" dirty="0" smtClean="0"/>
              <a:t>alaotsikko.</a:t>
            </a:r>
            <a:endParaRPr lang="fi-FI" dirty="0"/>
          </a:p>
        </p:txBody>
      </p:sp>
      <p:sp>
        <p:nvSpPr>
          <p:cNvPr id="9"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714122" y="1678782"/>
            <a:ext cx="4066161" cy="2783682"/>
          </a:xfrm>
          <a:prstGeom prst="rect">
            <a:avLst/>
          </a:prstGeom>
        </p:spPr>
        <p:txBody>
          <a:bodyPr anchor="ctr"/>
          <a:lstStyle>
            <a:lvl1pPr algn="ctr">
              <a:lnSpc>
                <a:spcPts val="4500"/>
              </a:lnSpc>
              <a:defRPr sz="4800" b="1" kern="1000" spc="-100" baseline="0">
                <a:solidFill>
                  <a:schemeClr val="tx1"/>
                </a:solidFill>
                <a:latin typeface="Calibri" panose="020F0502020204030204" pitchFamily="34" charset="0"/>
                <a:cs typeface="Calibri" panose="020F0502020204030204" pitchFamily="34" charset="0"/>
              </a:defRPr>
            </a:lvl1pPr>
          </a:lstStyle>
          <a:p>
            <a:r>
              <a:rPr lang="fi-FI" dirty="0"/>
              <a:t>Tämä on </a:t>
            </a:r>
            <a:r>
              <a:rPr lang="fi-FI" dirty="0" smtClean="0"/>
              <a:t>otsikko</a:t>
            </a:r>
            <a:r>
              <a:rPr lang="fi-FI" dirty="0"/>
              <a:t>.</a:t>
            </a:r>
          </a:p>
        </p:txBody>
      </p:sp>
      <p:sp>
        <p:nvSpPr>
          <p:cNvPr id="11" name="Yläteksti">
            <a:extLst>
              <a:ext uri="{FF2B5EF4-FFF2-40B4-BE49-F238E27FC236}">
                <a16:creationId xmlns:a16="http://schemas.microsoft.com/office/drawing/2014/main" id="{220EC1A8-7FA2-412B-869D-7D9D1E6CF3BE}"/>
              </a:ext>
            </a:extLst>
          </p:cNvPr>
          <p:cNvSpPr>
            <a:spLocks noGrp="1"/>
          </p:cNvSpPr>
          <p:nvPr>
            <p:ph type="body" sz="quarter" idx="10" hasCustomPrompt="1"/>
          </p:nvPr>
        </p:nvSpPr>
        <p:spPr>
          <a:xfrm>
            <a:off x="714123" y="930037"/>
            <a:ext cx="4066160" cy="575216"/>
          </a:xfrm>
          <a:prstGeom prst="rect">
            <a:avLst/>
          </a:prstGeom>
        </p:spPr>
        <p:txBody>
          <a:bodyPr/>
          <a:lstStyle>
            <a:lvl1pPr marL="0" indent="0" algn="ctr">
              <a:spcBef>
                <a:spcPts val="0"/>
              </a:spcBef>
              <a:buNone/>
              <a:defRPr sz="2400" spc="-60" baseline="0">
                <a:solidFill>
                  <a:schemeClr val="tx1"/>
                </a:solidFill>
                <a:latin typeface="Calibri" panose="020F0502020204030204" pitchFamily="34" charset="0"/>
                <a:cs typeface="Calibri" panose="020F0502020204030204" pitchFamily="34" charset="0"/>
              </a:defRPr>
            </a:lvl1pPr>
            <a:lvl2pPr algn="ctr">
              <a:defRPr/>
            </a:lvl2pPr>
            <a:lvl3pPr algn="ctr">
              <a:defRPr/>
            </a:lvl3pPr>
            <a:lvl4pPr algn="ctr">
              <a:defRPr/>
            </a:lvl4pPr>
            <a:lvl5pPr algn="ctr">
              <a:defRPr/>
            </a:lvl5pPr>
          </a:lstStyle>
          <a:p>
            <a:pPr lvl="0"/>
            <a:r>
              <a:rPr lang="fi-FI" dirty="0"/>
              <a:t>Tämä on </a:t>
            </a:r>
            <a:r>
              <a:rPr lang="fi-FI" dirty="0" smtClean="0"/>
              <a:t>yläteksti</a:t>
            </a:r>
            <a:endParaRPr lang="fi-FI" dirty="0"/>
          </a:p>
        </p:txBody>
      </p:sp>
    </p:spTree>
    <p:extLst>
      <p:ext uri="{BB962C8B-B14F-4D97-AF65-F5344CB8AC3E}">
        <p14:creationId xmlns:p14="http://schemas.microsoft.com/office/powerpoint/2010/main" val="19921956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A78FCC7-EF16-451D-A03D-3F2E9D301D1F}" type="datetimeFigureOut">
              <a:rPr lang="fi-FI" smtClean="0"/>
              <a:t>26.4.2023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39448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0A78FCC7-EF16-451D-A03D-3F2E9D301D1F}" type="datetimeFigureOut">
              <a:rPr lang="fi-FI" smtClean="0"/>
              <a:t>26.4.2023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21660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0A78FCC7-EF16-451D-A03D-3F2E9D301D1F}" type="datetimeFigureOut">
              <a:rPr lang="fi-FI" smtClean="0"/>
              <a:t>26.4.2023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320703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A78FCC7-EF16-451D-A03D-3F2E9D301D1F}" type="datetimeFigureOut">
              <a:rPr lang="fi-FI" smtClean="0"/>
              <a:t>26.4.2023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1454384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0A78FCC7-EF16-451D-A03D-3F2E9D301D1F}" type="datetimeFigureOut">
              <a:rPr lang="fi-FI" smtClean="0"/>
              <a:t>26.4.2023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3070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A78FCC7-EF16-451D-A03D-3F2E9D301D1F}" type="datetimeFigureOut">
              <a:rPr lang="fi-FI" smtClean="0"/>
              <a:t>26.4.2023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161540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0A78FCC7-EF16-451D-A03D-3F2E9D301D1F}" type="datetimeFigureOut">
              <a:rPr lang="fi-FI" smtClean="0"/>
              <a:t>26.4.2023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381620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0A78FCC7-EF16-451D-A03D-3F2E9D301D1F}" type="datetimeFigureOut">
              <a:rPr lang="fi-FI" smtClean="0"/>
              <a:t>26.4.2023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77047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A78FCC7-EF16-451D-A03D-3F2E9D301D1F}" type="datetimeFigureOut">
              <a:rPr lang="fi-FI" smtClean="0"/>
              <a:t>26.4.2023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89220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A78FCC7-EF16-451D-A03D-3F2E9D301D1F}" type="datetimeFigureOut">
              <a:rPr lang="fi-FI" smtClean="0"/>
              <a:t>26.4.2023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374443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 + Leipäteksti">
    <p:spTree>
      <p:nvGrpSpPr>
        <p:cNvPr id="1" name=""/>
        <p:cNvGrpSpPr/>
        <p:nvPr/>
      </p:nvGrpSpPr>
      <p:grpSpPr>
        <a:xfrm>
          <a:off x="0" y="0"/>
          <a:ext cx="0" cy="0"/>
          <a:chOff x="0" y="0"/>
          <a:chExt cx="0" cy="0"/>
        </a:xfrm>
      </p:grpSpPr>
      <p:sp>
        <p:nvSpPr>
          <p:cNvPr id="18"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Logo">
            <a:extLst>
              <a:ext uri="{FF2B5EF4-FFF2-40B4-BE49-F238E27FC236}">
                <a16:creationId xmlns:a16="http://schemas.microsoft.com/office/drawing/2014/main" id="{8772310A-8AE9-4E5E-BFF1-7E6FFAE6194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
        <p:nvSpPr>
          <p:cNvPr id="12" name="Leipäteksti">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2183307"/>
            <a:ext cx="10469672" cy="3697884"/>
          </a:xfrm>
          <a:prstGeom prst="rect">
            <a:avLst/>
          </a:prstGeom>
        </p:spPr>
        <p:txBody>
          <a:bodyPr>
            <a:normAutofit/>
          </a:bodyPr>
          <a:lstStyle>
            <a:lvl1pPr marL="457200" indent="-457200" algn="l">
              <a:lnSpc>
                <a:spcPct val="100000"/>
              </a:lnSpc>
              <a:spcBef>
                <a:spcPts val="0"/>
              </a:spcBef>
              <a:buFont typeface="Arial" panose="020B0604020202020204" pitchFamily="34" charset="0"/>
              <a:buChar char="•"/>
              <a:defRPr sz="3200" spc="0" baseline="0">
                <a:solidFill>
                  <a:srgbClr val="2F3C3E"/>
                </a:solidFill>
                <a:latin typeface="Calibri" panose="020F0502020204030204" pitchFamily="34" charset="0"/>
                <a:cs typeface="Calibri" panose="020F0502020204030204" pitchFamily="34" charset="0"/>
              </a:defRPr>
            </a:lvl1pPr>
            <a:lvl2pPr marL="800100" indent="-342900" algn="l">
              <a:lnSpc>
                <a:spcPct val="100000"/>
              </a:lnSpc>
              <a:buFont typeface="Arial" panose="020B0604020202020204" pitchFamily="34" charset="0"/>
              <a:buChar char="•"/>
              <a:defRPr sz="2800">
                <a:solidFill>
                  <a:srgbClr val="2F3C3E"/>
                </a:solidFill>
                <a:latin typeface="Calibri" panose="020F0502020204030204" pitchFamily="34" charset="0"/>
                <a:cs typeface="Calibri" panose="020F0502020204030204" pitchFamily="34" charset="0"/>
              </a:defRPr>
            </a:lvl2pPr>
            <a:lvl3pPr marL="1200150" indent="-285750" algn="l">
              <a:lnSpc>
                <a:spcPct val="100000"/>
              </a:lnSpc>
              <a:buFont typeface="Arial" panose="020B0604020202020204" pitchFamily="34" charset="0"/>
              <a:buChar char="•"/>
              <a:defRPr sz="2400">
                <a:solidFill>
                  <a:srgbClr val="2F3C3E"/>
                </a:solidFill>
                <a:latin typeface="Calibri" panose="020F0502020204030204" pitchFamily="34" charset="0"/>
                <a:cs typeface="Calibri" panose="020F0502020204030204" pitchFamily="34" charset="0"/>
              </a:defRPr>
            </a:lvl3pPr>
            <a:lvl4pPr marL="1657350" indent="-285750" algn="l">
              <a:lnSpc>
                <a:spcPct val="100000"/>
              </a:lnSpc>
              <a:buFont typeface="Arial" panose="020B0604020202020204" pitchFamily="34" charset="0"/>
              <a:buChar char="•"/>
              <a:defRPr sz="2000">
                <a:solidFill>
                  <a:srgbClr val="2F3C3E"/>
                </a:solidFill>
                <a:latin typeface="Calibri" panose="020F0502020204030204" pitchFamily="34" charset="0"/>
                <a:cs typeface="Calibri" panose="020F0502020204030204" pitchFamily="34" charset="0"/>
              </a:defRPr>
            </a:lvl4pPr>
            <a:lvl5pPr marL="2114550" indent="-285750" algn="l">
              <a:lnSpc>
                <a:spcPct val="100000"/>
              </a:lnSpc>
              <a:buFont typeface="Arial" panose="020B0604020202020204" pitchFamily="34" charset="0"/>
              <a:buChar char="•"/>
              <a:defRPr sz="1600">
                <a:solidFill>
                  <a:srgbClr val="2F3C3E"/>
                </a:solidFill>
              </a:defRPr>
            </a:lvl5pPr>
          </a:lstStyle>
          <a:p>
            <a:pPr lvl="0"/>
            <a:r>
              <a:rPr lang="fi-FI" dirty="0"/>
              <a:t>Muokkaa tekstin </a:t>
            </a:r>
            <a:r>
              <a:rPr lang="fi-FI" dirty="0" smtClean="0"/>
              <a:t>perustyylejä</a:t>
            </a:r>
            <a:endParaRPr lang="fi-FI" dirty="0"/>
          </a:p>
          <a:p>
            <a:pPr lvl="1"/>
            <a:r>
              <a:rPr lang="fi-FI" dirty="0"/>
              <a:t>toinen taso</a:t>
            </a:r>
          </a:p>
          <a:p>
            <a:pPr lvl="2"/>
            <a:r>
              <a:rPr lang="fi-FI" dirty="0"/>
              <a:t>kolmas taso</a:t>
            </a:r>
          </a:p>
          <a:p>
            <a:pPr lvl="3"/>
            <a:r>
              <a:rPr lang="fi-FI" dirty="0"/>
              <a:t>neljäs taso</a:t>
            </a:r>
          </a:p>
          <a:p>
            <a:pPr lvl="0"/>
            <a:endParaRPr lang="fi-FI" dirty="0"/>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7" y="729165"/>
            <a:ext cx="10469672" cy="1003621"/>
          </a:xfrm>
          <a:prstGeom prst="rect">
            <a:avLst/>
          </a:prstGeom>
        </p:spPr>
        <p:txBody>
          <a:bodyPr anchor="ctr"/>
          <a:lstStyle>
            <a:lvl1pPr algn="l">
              <a:lnSpc>
                <a:spcPts val="4500"/>
              </a:lnSpc>
              <a:defRPr sz="4000" b="1" kern="1000" spc="-100" baseline="0">
                <a:solidFill>
                  <a:srgbClr val="00A0BE"/>
                </a:solidFill>
                <a:latin typeface="Calibri" panose="020F0502020204030204" pitchFamily="34" charset="0"/>
                <a:cs typeface="Calibri" panose="020F0502020204030204" pitchFamily="34" charset="0"/>
              </a:defRPr>
            </a:lvl1pPr>
          </a:lstStyle>
          <a:p>
            <a:r>
              <a:rPr lang="fi-FI" dirty="0"/>
              <a:t>Sivu ilman kuvaa. Pääotsikko.</a:t>
            </a:r>
          </a:p>
        </p:txBody>
      </p:sp>
    </p:spTree>
    <p:extLst>
      <p:ext uri="{BB962C8B-B14F-4D97-AF65-F5344CB8AC3E}">
        <p14:creationId xmlns:p14="http://schemas.microsoft.com/office/powerpoint/2010/main" val="1704149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0" y="5548964"/>
            <a:ext cx="2063551" cy="1309036"/>
          </a:xfrm>
          <a:prstGeom prst="rect">
            <a:avLst/>
          </a:prstGeom>
        </p:spPr>
      </p:pic>
      <p:sp>
        <p:nvSpPr>
          <p:cNvPr id="2" name="Otsikko 1"/>
          <p:cNvSpPr>
            <a:spLocks noGrp="1"/>
          </p:cNvSpPr>
          <p:nvPr>
            <p:ph type="title"/>
          </p:nvPr>
        </p:nvSpPr>
        <p:spPr/>
        <p:txBody>
          <a:bodyPr/>
          <a:lstStyle>
            <a:lvl1pPr>
              <a:defRPr>
                <a:latin typeface="Trebuchet MS" pitchFamily="34" charset="0"/>
              </a:defRPr>
            </a:lvl1pPr>
          </a:lstStyle>
          <a:p>
            <a:r>
              <a:rPr lang="fi-FI"/>
              <a:t>Muokkaa perustyyl. napsautt.</a:t>
            </a:r>
            <a:endParaRPr lang="fi-FI" dirty="0"/>
          </a:p>
        </p:txBody>
      </p:sp>
      <p:sp>
        <p:nvSpPr>
          <p:cNvPr id="3" name="Sisällön paikkamerkki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a:xfrm>
            <a:off x="1583499" y="6237313"/>
            <a:ext cx="1248139" cy="365125"/>
          </a:xfrm>
        </p:spPr>
        <p:txBody>
          <a:bodyPr/>
          <a:lstStyle>
            <a:lvl1pPr>
              <a:defRPr>
                <a:latin typeface="Trebuchet MS" pitchFamily="34" charset="0"/>
              </a:defRPr>
            </a:lvl1pPr>
          </a:lstStyle>
          <a:p>
            <a:fld id="{F2E61706-BD51-4AD5-AFC8-44130D32F859}" type="datetime1">
              <a:rPr lang="fi-FI" smtClean="0"/>
              <a:t>26.4.2023</a:t>
            </a:fld>
            <a:endParaRPr lang="fi-FI"/>
          </a:p>
        </p:txBody>
      </p:sp>
      <p:pic>
        <p:nvPicPr>
          <p:cNvPr id="5" name="Kuva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138661" y="6237313"/>
            <a:ext cx="1251715" cy="359665"/>
          </a:xfrm>
          <a:prstGeom prst="rect">
            <a:avLst/>
          </a:prstGeom>
        </p:spPr>
      </p:pic>
    </p:spTree>
    <p:extLst>
      <p:ext uri="{BB962C8B-B14F-4D97-AF65-F5344CB8AC3E}">
        <p14:creationId xmlns:p14="http://schemas.microsoft.com/office/powerpoint/2010/main" val="34538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77552CA-29F9-4A62-B361-E1F31FE61305}" type="datetimeFigureOut">
              <a:rPr lang="fi-FI" smtClean="0"/>
              <a:t>26.4.2023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737600" y="6356351"/>
            <a:ext cx="2844800" cy="365125"/>
          </a:xfrm>
          <a:prstGeom prst="rect">
            <a:avLst/>
          </a:prstGeom>
        </p:spPr>
        <p:txBody>
          <a:bodyPr/>
          <a:lstStyle/>
          <a:p>
            <a:fld id="{A428E4C9-7F0E-4768-BA0B-2214B1E470B3}" type="slidenum">
              <a:rPr lang="fi-FI" smtClean="0"/>
              <a:t>‹#›</a:t>
            </a:fld>
            <a:endParaRPr lang="fi-FI"/>
          </a:p>
        </p:txBody>
      </p:sp>
    </p:spTree>
    <p:extLst>
      <p:ext uri="{BB962C8B-B14F-4D97-AF65-F5344CB8AC3E}">
        <p14:creationId xmlns:p14="http://schemas.microsoft.com/office/powerpoint/2010/main" val="251731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 Kansikuva 5">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06D86186-C7CC-4D1B-BFBC-79E9BA49B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157" y="5559172"/>
            <a:ext cx="2433010" cy="740686"/>
          </a:xfrm>
          <a:prstGeom prst="rect">
            <a:avLst/>
          </a:prstGeom>
        </p:spPr>
      </p:pic>
      <p:sp>
        <p:nvSpPr>
          <p:cNvPr id="7" name="Alaotsikko">
            <a:extLst>
              <a:ext uri="{FF2B5EF4-FFF2-40B4-BE49-F238E27FC236}">
                <a16:creationId xmlns:a16="http://schemas.microsoft.com/office/drawing/2014/main" id="{8C0EADA6-8811-42BF-A2F4-658413307AE6}"/>
              </a:ext>
            </a:extLst>
          </p:cNvPr>
          <p:cNvSpPr>
            <a:spLocks noGrp="1"/>
          </p:cNvSpPr>
          <p:nvPr>
            <p:ph type="body" sz="quarter" idx="11" hasCustomPrompt="1"/>
          </p:nvPr>
        </p:nvSpPr>
        <p:spPr>
          <a:xfrm>
            <a:off x="714122" y="4520932"/>
            <a:ext cx="4066161" cy="797566"/>
          </a:xfrm>
          <a:prstGeom prst="rect">
            <a:avLst/>
          </a:prstGeom>
        </p:spPr>
        <p:txBody>
          <a:bodyPr/>
          <a:lstStyle>
            <a:lvl1pPr marL="0" indent="0" algn="ctr">
              <a:spcBef>
                <a:spcPts val="0"/>
              </a:spcBef>
              <a:buFontTx/>
              <a:buNone/>
              <a:defRPr sz="1800">
                <a:solidFill>
                  <a:schemeClr val="tx1"/>
                </a:solidFill>
                <a:latin typeface="Calibri" panose="020F0502020204030204" pitchFamily="34" charset="0"/>
                <a:cs typeface="Calibri" panose="020F0502020204030204" pitchFamily="34" charset="0"/>
              </a:defRPr>
            </a:lvl1pPr>
          </a:lstStyle>
          <a:p>
            <a:pPr lvl="0"/>
            <a:r>
              <a:rPr lang="fi-FI" dirty="0"/>
              <a:t>Tämä on </a:t>
            </a:r>
            <a:r>
              <a:rPr lang="fi-FI" dirty="0" smtClean="0"/>
              <a:t>alaotsikko.</a:t>
            </a:r>
            <a:endParaRPr lang="fi-FI" dirty="0"/>
          </a:p>
        </p:txBody>
      </p:sp>
      <p:sp>
        <p:nvSpPr>
          <p:cNvPr id="9"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714122" y="1678782"/>
            <a:ext cx="4066161" cy="2783682"/>
          </a:xfrm>
          <a:prstGeom prst="rect">
            <a:avLst/>
          </a:prstGeom>
        </p:spPr>
        <p:txBody>
          <a:bodyPr anchor="ctr"/>
          <a:lstStyle>
            <a:lvl1pPr algn="ctr">
              <a:lnSpc>
                <a:spcPts val="4500"/>
              </a:lnSpc>
              <a:defRPr sz="4800" b="1" kern="1000" spc="-100" baseline="0">
                <a:solidFill>
                  <a:schemeClr val="tx1"/>
                </a:solidFill>
                <a:latin typeface="Calibri" panose="020F0502020204030204" pitchFamily="34" charset="0"/>
                <a:cs typeface="Calibri" panose="020F0502020204030204" pitchFamily="34" charset="0"/>
              </a:defRPr>
            </a:lvl1pPr>
          </a:lstStyle>
          <a:p>
            <a:r>
              <a:rPr lang="fi-FI" dirty="0"/>
              <a:t>Tämä on </a:t>
            </a:r>
            <a:r>
              <a:rPr lang="fi-FI" dirty="0" smtClean="0"/>
              <a:t>otsikko</a:t>
            </a:r>
            <a:r>
              <a:rPr lang="fi-FI" dirty="0"/>
              <a:t>.</a:t>
            </a:r>
          </a:p>
        </p:txBody>
      </p:sp>
      <p:sp>
        <p:nvSpPr>
          <p:cNvPr id="11" name="Yläteksti">
            <a:extLst>
              <a:ext uri="{FF2B5EF4-FFF2-40B4-BE49-F238E27FC236}">
                <a16:creationId xmlns:a16="http://schemas.microsoft.com/office/drawing/2014/main" id="{220EC1A8-7FA2-412B-869D-7D9D1E6CF3BE}"/>
              </a:ext>
            </a:extLst>
          </p:cNvPr>
          <p:cNvSpPr>
            <a:spLocks noGrp="1"/>
          </p:cNvSpPr>
          <p:nvPr>
            <p:ph type="body" sz="quarter" idx="10" hasCustomPrompt="1"/>
          </p:nvPr>
        </p:nvSpPr>
        <p:spPr>
          <a:xfrm>
            <a:off x="714123" y="930037"/>
            <a:ext cx="4066160" cy="575216"/>
          </a:xfrm>
          <a:prstGeom prst="rect">
            <a:avLst/>
          </a:prstGeom>
        </p:spPr>
        <p:txBody>
          <a:bodyPr/>
          <a:lstStyle>
            <a:lvl1pPr marL="0" indent="0" algn="ctr">
              <a:spcBef>
                <a:spcPts val="0"/>
              </a:spcBef>
              <a:buNone/>
              <a:defRPr sz="2800" spc="-60" baseline="0">
                <a:solidFill>
                  <a:schemeClr val="tx1"/>
                </a:solidFill>
                <a:latin typeface="Calibri" panose="020F0502020204030204" pitchFamily="34" charset="0"/>
                <a:cs typeface="Calibri" panose="020F0502020204030204" pitchFamily="34" charset="0"/>
              </a:defRPr>
            </a:lvl1pPr>
            <a:lvl2pPr algn="ctr">
              <a:defRPr/>
            </a:lvl2pPr>
            <a:lvl3pPr algn="ctr">
              <a:defRPr/>
            </a:lvl3pPr>
            <a:lvl4pPr algn="ctr">
              <a:defRPr/>
            </a:lvl4pPr>
            <a:lvl5pPr algn="ctr">
              <a:defRPr/>
            </a:lvl5pPr>
          </a:lstStyle>
          <a:p>
            <a:pPr lvl="0"/>
            <a:r>
              <a:rPr lang="fi-FI" dirty="0"/>
              <a:t>Tämä on </a:t>
            </a:r>
            <a:r>
              <a:rPr lang="fi-FI" dirty="0" smtClean="0"/>
              <a:t>yläteksti</a:t>
            </a:r>
            <a:endParaRPr lang="fi-FI" dirty="0"/>
          </a:p>
        </p:txBody>
      </p:sp>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300" y="0"/>
            <a:ext cx="5600700" cy="6858000"/>
          </a:xfrm>
          <a:prstGeom prst="rect">
            <a:avLst/>
          </a:prstGeom>
        </p:spPr>
      </p:pic>
    </p:spTree>
    <p:extLst>
      <p:ext uri="{BB962C8B-B14F-4D97-AF65-F5344CB8AC3E}">
        <p14:creationId xmlns:p14="http://schemas.microsoft.com/office/powerpoint/2010/main" val="3511217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1">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32" y="0"/>
            <a:ext cx="12192000" cy="6858000"/>
          </a:xfrm>
          <a:prstGeom prst="rect">
            <a:avLst/>
          </a:prstGeom>
        </p:spPr>
      </p:pic>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635540" y="3017530"/>
            <a:ext cx="10953345" cy="616539"/>
          </a:xfrm>
          <a:prstGeom prst="rect">
            <a:avLst/>
          </a:prstGeom>
        </p:spPr>
        <p:txBody>
          <a:bodyPr/>
          <a:lstStyle>
            <a:lvl1pPr algn="ctr">
              <a:lnSpc>
                <a:spcPts val="4500"/>
              </a:lnSpc>
              <a:defRPr sz="5400" b="1" kern="1000" spc="-100" baseline="0">
                <a:solidFill>
                  <a:schemeClr val="bg1"/>
                </a:solidFill>
                <a:latin typeface="Calibri" panose="020F0502020204030204" pitchFamily="34" charset="0"/>
                <a:cs typeface="Calibri" panose="020F0502020204030204" pitchFamily="34" charset="0"/>
              </a:defRPr>
            </a:lvl1pPr>
          </a:lstStyle>
          <a:p>
            <a:r>
              <a:rPr lang="fi-FI" dirty="0" err="1"/>
              <a:t>Presentaation</a:t>
            </a:r>
            <a:r>
              <a:rPr lang="fi-FI" dirty="0"/>
              <a:t> väliotsikko</a:t>
            </a:r>
          </a:p>
        </p:txBody>
      </p:sp>
      <p:pic>
        <p:nvPicPr>
          <p:cNvPr id="7" name="Logo">
            <a:extLst>
              <a:ext uri="{FF2B5EF4-FFF2-40B4-BE49-F238E27FC236}">
                <a16:creationId xmlns:a16="http://schemas.microsoft.com/office/drawing/2014/main" id="{AD7F763A-A9A8-4FD9-B2F4-5F80AF03E9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803" y="6079346"/>
            <a:ext cx="1291192" cy="391854"/>
          </a:xfrm>
          <a:prstGeom prst="rect">
            <a:avLst/>
          </a:prstGeom>
        </p:spPr>
      </p:pic>
      <p:sp>
        <p:nvSpPr>
          <p:cNvPr id="10" name="Alaotsikko">
            <a:extLst>
              <a:ext uri="{FF2B5EF4-FFF2-40B4-BE49-F238E27FC236}">
                <a16:creationId xmlns:a16="http://schemas.microsoft.com/office/drawing/2014/main" id="{22C9BCD9-A0AE-4698-A214-209BFA705907}"/>
              </a:ext>
            </a:extLst>
          </p:cNvPr>
          <p:cNvSpPr>
            <a:spLocks noGrp="1"/>
          </p:cNvSpPr>
          <p:nvPr>
            <p:ph type="body" sz="quarter" idx="11" hasCustomPrompt="1"/>
          </p:nvPr>
        </p:nvSpPr>
        <p:spPr>
          <a:xfrm>
            <a:off x="635540" y="3605822"/>
            <a:ext cx="10953345" cy="881871"/>
          </a:xfrm>
          <a:prstGeom prst="rect">
            <a:avLst/>
          </a:prstGeom>
        </p:spPr>
        <p:txBody>
          <a:bodyPr/>
          <a:lstStyle>
            <a:lvl1pPr marL="0" indent="0" algn="ctr">
              <a:spcBef>
                <a:spcPts val="0"/>
              </a:spcBef>
              <a:buFontTx/>
              <a:buNone/>
              <a:defRPr sz="2400">
                <a:solidFill>
                  <a:schemeClr val="bg1"/>
                </a:solidFill>
                <a:latin typeface="Calibri" panose="020F0502020204030204" pitchFamily="34" charset="0"/>
                <a:cs typeface="Calibri" panose="020F0502020204030204" pitchFamily="34" charset="0"/>
              </a:defRPr>
            </a:lvl1pPr>
          </a:lstStyle>
          <a:p>
            <a:pPr lvl="0"/>
            <a:r>
              <a:rPr lang="fi-FI" dirty="0"/>
              <a:t>Tähän voi halutessaan kirjoittaa alaotsikon, jossa voi olla paljonkin tekstiä,</a:t>
            </a:r>
          </a:p>
          <a:p>
            <a:pPr lvl="0"/>
            <a:r>
              <a:rPr lang="fi-FI" dirty="0"/>
              <a:t>jopa kolmen rivin ja usean lauseen verran. </a:t>
            </a:r>
            <a:r>
              <a:rPr lang="fi-FI" dirty="0" err="1"/>
              <a:t>Lorem</a:t>
            </a:r>
            <a:r>
              <a:rPr lang="fi-FI" dirty="0"/>
              <a:t> </a:t>
            </a:r>
            <a:r>
              <a:rPr lang="fi-FI" dirty="0" err="1"/>
              <a:t>ipsum</a:t>
            </a:r>
            <a:r>
              <a:rPr lang="fi-FI" dirty="0"/>
              <a:t> </a:t>
            </a:r>
            <a:r>
              <a:rPr lang="fi-FI" dirty="0" err="1"/>
              <a:t>dolor</a:t>
            </a:r>
            <a:r>
              <a:rPr lang="fi-FI" dirty="0"/>
              <a:t> </a:t>
            </a:r>
            <a:r>
              <a:rPr lang="fi-FI" dirty="0" err="1"/>
              <a:t>amet</a:t>
            </a:r>
            <a:r>
              <a:rPr lang="fi-FI" dirty="0"/>
              <a:t>.</a:t>
            </a:r>
          </a:p>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a:t>
            </a:r>
          </a:p>
        </p:txBody>
      </p:sp>
    </p:spTree>
    <p:extLst>
      <p:ext uri="{BB962C8B-B14F-4D97-AF65-F5344CB8AC3E}">
        <p14:creationId xmlns:p14="http://schemas.microsoft.com/office/powerpoint/2010/main" val="1144995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ea kuva + Leipäteksti 4">
    <p:spTree>
      <p:nvGrpSpPr>
        <p:cNvPr id="1" name=""/>
        <p:cNvGrpSpPr/>
        <p:nvPr/>
      </p:nvGrpSpPr>
      <p:grpSpPr>
        <a:xfrm>
          <a:off x="0" y="0"/>
          <a:ext cx="0" cy="0"/>
          <a:chOff x="0" y="0"/>
          <a:chExt cx="0" cy="0"/>
        </a:xfrm>
      </p:grpSpPr>
      <p:pic>
        <p:nvPicPr>
          <p:cNvPr id="7" name="Kuva 6" descr="Kuva, joka sisältää kohteen henkilö, rakennus, vaatetus, seisominen&#10;&#10;Kuvaus luotu automaattisesti">
            <a:extLst>
              <a:ext uri="{FF2B5EF4-FFF2-40B4-BE49-F238E27FC236}">
                <a16:creationId xmlns:a16="http://schemas.microsoft.com/office/drawing/2014/main" id="{7C189186-FBE6-2049-AA1A-37FFD1D38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1432" y="-8238"/>
            <a:ext cx="4660568" cy="6696000"/>
          </a:xfrm>
          <a:prstGeom prst="rect">
            <a:avLst/>
          </a:prstGeom>
        </p:spPr>
      </p:pic>
      <p:sp>
        <p:nvSpPr>
          <p:cNvPr id="5" name="Leipäteksti 1">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1746364"/>
            <a:ext cx="6137532" cy="4044836"/>
          </a:xfrm>
          <a:prstGeom prst="rect">
            <a:avLst/>
          </a:prstGeom>
        </p:spPr>
        <p:txBody>
          <a:bodyPr/>
          <a:lstStyle>
            <a:lvl1pPr marL="285750" indent="-285750" algn="l">
              <a:spcBef>
                <a:spcPts val="0"/>
              </a:spcBef>
              <a:buFont typeface="Arial" panose="020B0604020202020204" pitchFamily="34" charset="0"/>
              <a:buChar char="•"/>
              <a:defRPr sz="2800" spc="0" baseline="0">
                <a:solidFill>
                  <a:srgbClr val="333333"/>
                </a:solidFill>
                <a:latin typeface="Calibri" panose="020F0502020204030204" pitchFamily="34" charset="0"/>
                <a:cs typeface="Calibri" panose="020F0502020204030204" pitchFamily="34" charset="0"/>
              </a:defRPr>
            </a:lvl1pPr>
            <a:lvl2pPr marL="742950" indent="-285750" algn="l">
              <a:buFont typeface="Arial" panose="020B0604020202020204" pitchFamily="34" charset="0"/>
              <a:buChar char="•"/>
              <a:defRPr sz="2400">
                <a:latin typeface="Calibri" panose="020F0502020204030204" pitchFamily="34" charset="0"/>
                <a:cs typeface="Calibri" panose="020F0502020204030204" pitchFamily="34" charset="0"/>
              </a:defRPr>
            </a:lvl2pPr>
            <a:lvl3pPr marL="1200150" indent="-285750" algn="l">
              <a:buFont typeface="Arial" panose="020B0604020202020204" pitchFamily="34" charset="0"/>
              <a:buChar char="•"/>
              <a:defRPr sz="2000">
                <a:latin typeface="Calibri" panose="020F0502020204030204" pitchFamily="34" charset="0"/>
                <a:cs typeface="Calibri" panose="020F0502020204030204" pitchFamily="34" charset="0"/>
              </a:defRPr>
            </a:lvl3pPr>
            <a:lvl4pPr marL="1657350" indent="-285750" algn="l">
              <a:buFont typeface="Arial" panose="020B0604020202020204" pitchFamily="34" charset="0"/>
              <a:buChar char="•"/>
              <a:defRPr sz="1800">
                <a:latin typeface="Calibri" panose="020F0502020204030204" pitchFamily="34" charset="0"/>
                <a:cs typeface="Calibri" panose="020F0502020204030204" pitchFamily="34" charset="0"/>
              </a:defRPr>
            </a:lvl4pPr>
            <a:lvl5pPr algn="l">
              <a:defRPr sz="1600">
                <a:latin typeface="Calibri" panose="020F0502020204030204" pitchFamily="34" charset="0"/>
                <a:cs typeface="Calibri" panose="020F0502020204030204" pitchFamily="34" charset="0"/>
              </a:defRPr>
            </a:lvl5pPr>
          </a:lstStyle>
          <a:p>
            <a:pPr lvl="0"/>
            <a:r>
              <a:rPr lang="fi-FI" dirty="0"/>
              <a:t>Muokkaa tekstin </a:t>
            </a:r>
            <a:r>
              <a:rPr lang="fi-FI" dirty="0" smtClean="0"/>
              <a:t>perustyylejä</a:t>
            </a:r>
          </a:p>
          <a:p>
            <a:pPr lvl="1"/>
            <a:r>
              <a:rPr lang="fi-FI" dirty="0" smtClean="0"/>
              <a:t>toinen taso</a:t>
            </a:r>
          </a:p>
          <a:p>
            <a:pPr lvl="2"/>
            <a:r>
              <a:rPr lang="fi-FI" dirty="0" smtClean="0"/>
              <a:t>kolmas taso</a:t>
            </a:r>
          </a:p>
          <a:p>
            <a:pPr lvl="3"/>
            <a:r>
              <a:rPr lang="fi-FI" dirty="0" smtClean="0"/>
              <a:t>neljäs taso</a:t>
            </a:r>
          </a:p>
        </p:txBody>
      </p:sp>
      <p:sp>
        <p:nvSpPr>
          <p:cNvPr id="6"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8" y="848506"/>
            <a:ext cx="6137532" cy="695086"/>
          </a:xfrm>
          <a:prstGeom prst="rect">
            <a:avLst/>
          </a:prstGeom>
        </p:spPr>
        <p:txBody>
          <a:bodyPr/>
          <a:lstStyle>
            <a:lvl1pPr algn="l">
              <a:lnSpc>
                <a:spcPts val="4500"/>
              </a:lnSpc>
              <a:defRPr sz="4400" b="1" kern="1000" spc="-100" baseline="0">
                <a:solidFill>
                  <a:srgbClr val="00A0BE"/>
                </a:solidFill>
                <a:latin typeface="Calibri" panose="020F0502020204030204" pitchFamily="34" charset="0"/>
                <a:cs typeface="Calibri" panose="020F0502020204030204" pitchFamily="34" charset="0"/>
              </a:defRPr>
            </a:lvl1pPr>
          </a:lstStyle>
          <a:p>
            <a:r>
              <a:rPr lang="fi-FI" dirty="0"/>
              <a:t>Pääotsikko</a:t>
            </a:r>
          </a:p>
        </p:txBody>
      </p:sp>
    </p:spTree>
    <p:extLst>
      <p:ext uri="{BB962C8B-B14F-4D97-AF65-F5344CB8AC3E}">
        <p14:creationId xmlns:p14="http://schemas.microsoft.com/office/powerpoint/2010/main" val="38208333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pputeksti">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81C5BABD-195F-4548-A48C-8D108CBBB5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0549" y="5646960"/>
            <a:ext cx="2433010" cy="740686"/>
          </a:xfrm>
          <a:prstGeom prst="rect">
            <a:avLst/>
          </a:prstGeom>
        </p:spPr>
      </p:pic>
      <p:sp>
        <p:nvSpPr>
          <p:cNvPr id="10" name="Alaotsikko">
            <a:extLst>
              <a:ext uri="{FF2B5EF4-FFF2-40B4-BE49-F238E27FC236}">
                <a16:creationId xmlns:a16="http://schemas.microsoft.com/office/drawing/2014/main" id="{22C9BCD9-A0AE-4698-A214-209BFA705907}"/>
              </a:ext>
            </a:extLst>
          </p:cNvPr>
          <p:cNvSpPr>
            <a:spLocks noGrp="1"/>
          </p:cNvSpPr>
          <p:nvPr>
            <p:ph type="body" sz="quarter" idx="11" hasCustomPrompt="1"/>
          </p:nvPr>
        </p:nvSpPr>
        <p:spPr>
          <a:xfrm>
            <a:off x="635540" y="3729038"/>
            <a:ext cx="10953345" cy="557616"/>
          </a:xfrm>
          <a:prstGeom prst="rect">
            <a:avLst/>
          </a:prstGeom>
        </p:spPr>
        <p:txBody>
          <a:bodyPr/>
          <a:lstStyle>
            <a:lvl1pPr marL="0" indent="0" algn="ctr">
              <a:spcBef>
                <a:spcPts val="0"/>
              </a:spcBef>
              <a:buFontTx/>
              <a:buNone/>
              <a:defRPr sz="2400">
                <a:solidFill>
                  <a:schemeClr val="bg1"/>
                </a:solidFill>
                <a:latin typeface="Calibri" panose="020F0502020204030204" pitchFamily="34" charset="0"/>
                <a:cs typeface="Calibri" panose="020F0502020204030204" pitchFamily="34" charset="0"/>
              </a:defRPr>
            </a:lvl1pPr>
          </a:lstStyle>
          <a:p>
            <a:pPr lvl="0"/>
            <a:r>
              <a:rPr lang="fi-FI" dirty="0"/>
              <a:t>www.ppshp.fi</a:t>
            </a:r>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635540" y="3017530"/>
            <a:ext cx="10953345" cy="616539"/>
          </a:xfrm>
          <a:prstGeom prst="rect">
            <a:avLst/>
          </a:prstGeom>
        </p:spPr>
        <p:txBody>
          <a:bodyPr/>
          <a:lstStyle>
            <a:lvl1pPr algn="ctr">
              <a:lnSpc>
                <a:spcPts val="4500"/>
              </a:lnSpc>
              <a:defRPr sz="5400" b="1" kern="1000" spc="-100" baseline="0">
                <a:solidFill>
                  <a:schemeClr val="bg1"/>
                </a:solidFill>
                <a:latin typeface="Calibri" panose="020F0502020204030204" pitchFamily="34" charset="0"/>
                <a:cs typeface="Calibri" panose="020F0502020204030204" pitchFamily="34" charset="0"/>
              </a:defRPr>
            </a:lvl1pPr>
          </a:lstStyle>
          <a:p>
            <a:r>
              <a:rPr lang="fi-FI" dirty="0"/>
              <a:t>Kiitos mielenkiinnostasi!</a:t>
            </a:r>
          </a:p>
        </p:txBody>
      </p:sp>
    </p:spTree>
    <p:extLst>
      <p:ext uri="{BB962C8B-B14F-4D97-AF65-F5344CB8AC3E}">
        <p14:creationId xmlns:p14="http://schemas.microsoft.com/office/powerpoint/2010/main" val="2469579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A78FCC7-EF16-451D-A03D-3F2E9D301D1F}" type="datetimeFigureOut">
              <a:rPr lang="fi-FI" smtClean="0"/>
              <a:t>26.4.2023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077F988-517A-444C-AB16-74FF9E41A3CE}" type="slidenum">
              <a:rPr lang="fi-FI" smtClean="0"/>
              <a:t>‹#›</a:t>
            </a:fld>
            <a:endParaRPr lang="fi-FI"/>
          </a:p>
        </p:txBody>
      </p:sp>
    </p:spTree>
    <p:extLst>
      <p:ext uri="{BB962C8B-B14F-4D97-AF65-F5344CB8AC3E}">
        <p14:creationId xmlns:p14="http://schemas.microsoft.com/office/powerpoint/2010/main" val="482673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 name="Logo">
            <a:extLst>
              <a:ext uri="{FF2B5EF4-FFF2-40B4-BE49-F238E27FC236}">
                <a16:creationId xmlns:a16="http://schemas.microsoft.com/office/drawing/2014/main" id="{8772310A-8AE9-4E5E-BFF1-7E6FFAE6194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Tree>
    <p:extLst>
      <p:ext uri="{BB962C8B-B14F-4D97-AF65-F5344CB8AC3E}">
        <p14:creationId xmlns:p14="http://schemas.microsoft.com/office/powerpoint/2010/main" val="38685760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887" r:id="rId3"/>
    <p:sldLayoutId id="2147483888"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A0BE"/>
        </a:solidFill>
        <a:effectLst/>
      </p:bgPr>
    </p:bg>
    <p:spTree>
      <p:nvGrpSpPr>
        <p:cNvPr id="1" name=""/>
        <p:cNvGrpSpPr/>
        <p:nvPr/>
      </p:nvGrpSpPr>
      <p:grpSpPr>
        <a:xfrm>
          <a:off x="0" y="0"/>
          <a:ext cx="0" cy="0"/>
          <a:chOff x="0" y="0"/>
          <a:chExt cx="0" cy="0"/>
        </a:xfrm>
      </p:grpSpPr>
      <p:sp>
        <p:nvSpPr>
          <p:cNvPr id="2"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905972177"/>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0B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9669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Logo">
            <a:extLst>
              <a:ext uri="{FF2B5EF4-FFF2-40B4-BE49-F238E27FC236}">
                <a16:creationId xmlns:a16="http://schemas.microsoft.com/office/drawing/2014/main" id="{8772310A-8AE9-4E5E-BFF1-7E6FFAE619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Tree>
    <p:extLst>
      <p:ext uri="{BB962C8B-B14F-4D97-AF65-F5344CB8AC3E}">
        <p14:creationId xmlns:p14="http://schemas.microsoft.com/office/powerpoint/2010/main" val="373960666"/>
      </p:ext>
    </p:extLst>
  </p:cSld>
  <p:clrMap bg1="lt1" tx1="dk1" bg2="lt2" tx2="dk2" accent1="accent1" accent2="accent2" accent3="accent3" accent4="accent4" accent5="accent5" accent6="accent6" hlink="hlink" folHlink="folHlink"/>
  <p:sldLayoutIdLst>
    <p:sldLayoutId id="214748386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A0B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98571"/>
      </p:ext>
    </p:extLst>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8FCC7-EF16-451D-A03D-3F2E9D301D1F}" type="datetimeFigureOut">
              <a:rPr lang="fi-FI" smtClean="0"/>
              <a:t>26.4.2023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7F988-517A-444C-AB16-74FF9E41A3CE}" type="slidenum">
              <a:rPr lang="fi-FI" smtClean="0"/>
              <a:t>‹#›</a:t>
            </a:fld>
            <a:endParaRPr lang="fi-FI"/>
          </a:p>
        </p:txBody>
      </p:sp>
    </p:spTree>
    <p:extLst>
      <p:ext uri="{BB962C8B-B14F-4D97-AF65-F5344CB8AC3E}">
        <p14:creationId xmlns:p14="http://schemas.microsoft.com/office/powerpoint/2010/main" val="410687936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ZWFv0AvP51M" TargetMode="External"/><Relationship Id="rId7" Type="http://schemas.openxmlformats.org/officeDocument/2006/relationships/image" Target="../media/image13.jpeg"/><Relationship Id="rId2" Type="http://schemas.openxmlformats.org/officeDocument/2006/relationships/hyperlink" Target="https://www.youtube.com/watch?v=M8AKTACyiB0"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smtClean="0"/>
              <a:t>Teija Puhto</a:t>
            </a:r>
          </a:p>
          <a:p>
            <a:r>
              <a:rPr lang="fi-FI" dirty="0" smtClean="0"/>
              <a:t>Osastonylilääkäri</a:t>
            </a:r>
          </a:p>
          <a:p>
            <a:r>
              <a:rPr lang="fi-FI" dirty="0" smtClean="0"/>
              <a:t>Infektioyksikkö, OYS</a:t>
            </a:r>
            <a:endParaRPr lang="fi-FI" dirty="0"/>
          </a:p>
        </p:txBody>
      </p:sp>
      <p:sp>
        <p:nvSpPr>
          <p:cNvPr id="3" name="Otsikko 2"/>
          <p:cNvSpPr>
            <a:spLocks noGrp="1"/>
          </p:cNvSpPr>
          <p:nvPr>
            <p:ph type="title"/>
          </p:nvPr>
        </p:nvSpPr>
        <p:spPr/>
        <p:txBody>
          <a:bodyPr/>
          <a:lstStyle/>
          <a:p>
            <a:r>
              <a:rPr lang="fi-FI" dirty="0" smtClean="0"/>
              <a:t>Epidemian hallinta</a:t>
            </a:r>
            <a:endParaRPr lang="fi-FI" dirty="0"/>
          </a:p>
        </p:txBody>
      </p:sp>
      <p:sp>
        <p:nvSpPr>
          <p:cNvPr id="4" name="Tekstin paikkamerkki 3"/>
          <p:cNvSpPr>
            <a:spLocks noGrp="1"/>
          </p:cNvSpPr>
          <p:nvPr>
            <p:ph type="body" sz="quarter" idx="10"/>
          </p:nvPr>
        </p:nvSpPr>
        <p:spPr/>
        <p:txBody>
          <a:bodyPr/>
          <a:lstStyle/>
          <a:p>
            <a:endParaRPr lang="fi-FI" dirty="0"/>
          </a:p>
        </p:txBody>
      </p:sp>
    </p:spTree>
    <p:extLst>
      <p:ext uri="{BB962C8B-B14F-4D97-AF65-F5344CB8AC3E}">
        <p14:creationId xmlns:p14="http://schemas.microsoft.com/office/powerpoint/2010/main" val="343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Ei ole positiivinen, oireinen eikä oireisen kanssa tekemisissä ollut</a:t>
            </a:r>
          </a:p>
          <a:p>
            <a:r>
              <a:rPr lang="fi-FI" dirty="0" smtClean="0"/>
              <a:t>Jos pitkäaikaislaitoksessa dementti henkilö kulkee ympäriinsä -&gt; lähes kaikki asukkaat ovat altistuneita </a:t>
            </a:r>
            <a:endParaRPr lang="fi-FI" dirty="0"/>
          </a:p>
        </p:txBody>
      </p:sp>
      <p:sp>
        <p:nvSpPr>
          <p:cNvPr id="3" name="Otsikko 2"/>
          <p:cNvSpPr>
            <a:spLocks noGrp="1"/>
          </p:cNvSpPr>
          <p:nvPr>
            <p:ph type="title"/>
          </p:nvPr>
        </p:nvSpPr>
        <p:spPr/>
        <p:txBody>
          <a:bodyPr/>
          <a:lstStyle/>
          <a:p>
            <a:r>
              <a:rPr lang="fi-FI" dirty="0" smtClean="0">
                <a:solidFill>
                  <a:srgbClr val="00B050"/>
                </a:solidFill>
              </a:rPr>
              <a:t>Puhdas</a:t>
            </a:r>
            <a:r>
              <a:rPr lang="fi-FI" dirty="0" smtClean="0"/>
              <a:t> (ei positiivinen eikä altistunut)</a:t>
            </a:r>
            <a:endParaRPr lang="fi-FI" dirty="0"/>
          </a:p>
        </p:txBody>
      </p:sp>
    </p:spTree>
    <p:extLst>
      <p:ext uri="{BB962C8B-B14F-4D97-AF65-F5344CB8AC3E}">
        <p14:creationId xmlns:p14="http://schemas.microsoft.com/office/powerpoint/2010/main" val="353919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095703"/>
            <a:ext cx="10469672" cy="5423338"/>
          </a:xfrm>
        </p:spPr>
        <p:txBody>
          <a:bodyPr>
            <a:normAutofit lnSpcReduction="10000"/>
          </a:bodyPr>
          <a:lstStyle/>
          <a:p>
            <a:pPr>
              <a:spcAft>
                <a:spcPts val="0"/>
              </a:spcAft>
            </a:pPr>
            <a:r>
              <a:rPr lang="fi-FI" sz="2600" dirty="0" smtClean="0">
                <a:ea typeface="Calibri" panose="020F0502020204030204" pitchFamily="34" charset="0"/>
              </a:rPr>
              <a:t>Varotoimet määräytyy taudin mukaan.</a:t>
            </a:r>
          </a:p>
          <a:p>
            <a:r>
              <a:rPr lang="fi-FI" sz="2400" dirty="0" smtClean="0">
                <a:ea typeface="Calibri" panose="020F0502020204030204" pitchFamily="34" charset="0"/>
              </a:rPr>
              <a:t>Ensisijaisesti positiiviset </a:t>
            </a:r>
            <a:r>
              <a:rPr lang="fi-FI" sz="2400" dirty="0">
                <a:ea typeface="Calibri" panose="020F0502020204030204" pitchFamily="34" charset="0"/>
              </a:rPr>
              <a:t>pysyvät omassa huoneessaan. Jos hlö on dementti/kehitysvammainen/muutoin </a:t>
            </a:r>
            <a:r>
              <a:rPr lang="fi-FI" sz="2400" dirty="0" err="1">
                <a:ea typeface="Calibri" panose="020F0502020204030204" pitchFamily="34" charset="0"/>
              </a:rPr>
              <a:t>desorientti</a:t>
            </a:r>
            <a:r>
              <a:rPr lang="fi-FI" sz="2400" dirty="0">
                <a:ea typeface="Calibri" panose="020F0502020204030204" pitchFamily="34" charset="0"/>
              </a:rPr>
              <a:t>, ovea ei saa laittaa lukkoon vaan potilaalla täytyy sitten olla oma hoitaja. Jos kyse on esim. dementia/kehitysvammalaitoksesta, jossa asukkaat eivät noudata ohjeita ja on epärealistista ajatella, että kaikki pysyisivät omassa huoneessaan, keskitytään varmistamaan, että henkilökunta ei sairastu. </a:t>
            </a:r>
          </a:p>
          <a:p>
            <a:pPr>
              <a:spcAft>
                <a:spcPts val="0"/>
              </a:spcAft>
            </a:pPr>
            <a:endParaRPr lang="fi-FI" sz="2600" dirty="0" smtClean="0">
              <a:ea typeface="Calibri" panose="020F0502020204030204" pitchFamily="34" charset="0"/>
            </a:endParaRPr>
          </a:p>
          <a:p>
            <a:pPr>
              <a:spcAft>
                <a:spcPts val="0"/>
              </a:spcAft>
            </a:pPr>
            <a:r>
              <a:rPr lang="fi-FI" sz="2600" dirty="0" smtClean="0">
                <a:ea typeface="Calibri" panose="020F0502020204030204" pitchFamily="34" charset="0"/>
              </a:rPr>
              <a:t>Positiivisten </a:t>
            </a:r>
            <a:r>
              <a:rPr lang="fi-FI" sz="2600" dirty="0">
                <a:ea typeface="Calibri" panose="020F0502020204030204" pitchFamily="34" charset="0"/>
              </a:rPr>
              <a:t>eristysaika riippuu taudista. Esim. ripulitaudissa eristys puretaan 2 oireettoman päivän jälkeen (ei kontrollinäytteitä, koska nykyisin näytteet </a:t>
            </a:r>
            <a:r>
              <a:rPr lang="fi-FI" sz="2600" dirty="0" err="1">
                <a:ea typeface="Calibri" panose="020F0502020204030204" pitchFamily="34" charset="0"/>
              </a:rPr>
              <a:t>pcr</a:t>
            </a:r>
            <a:r>
              <a:rPr lang="fi-FI" sz="2600" dirty="0">
                <a:ea typeface="Calibri" panose="020F0502020204030204" pitchFamily="34" charset="0"/>
              </a:rPr>
              <a:t>-näytteitä, jotka voivat olla pitkään positiivisia). </a:t>
            </a:r>
            <a:r>
              <a:rPr lang="fi-FI" sz="2600" dirty="0" smtClean="0">
                <a:ea typeface="Calibri" panose="020F0502020204030204" pitchFamily="34" charset="0"/>
              </a:rPr>
              <a:t>Korona puretaan 5vrk:n kuluttua.</a:t>
            </a:r>
          </a:p>
          <a:p>
            <a:pPr>
              <a:spcAft>
                <a:spcPts val="0"/>
              </a:spcAft>
            </a:pPr>
            <a:endParaRPr lang="fi-FI" sz="2600" dirty="0" smtClean="0">
              <a:ea typeface="Calibri" panose="020F0502020204030204" pitchFamily="34" charset="0"/>
            </a:endParaRPr>
          </a:p>
          <a:p>
            <a:pPr>
              <a:spcAft>
                <a:spcPts val="0"/>
              </a:spcAft>
            </a:pPr>
            <a:r>
              <a:rPr lang="fi-FI" sz="2600" dirty="0" smtClean="0">
                <a:ea typeface="Calibri" panose="020F0502020204030204" pitchFamily="34" charset="0"/>
              </a:rPr>
              <a:t>Eristyksen </a:t>
            </a:r>
            <a:r>
              <a:rPr lang="fi-FI" sz="2600" dirty="0">
                <a:ea typeface="Calibri" panose="020F0502020204030204" pitchFamily="34" charset="0"/>
              </a:rPr>
              <a:t>purun jälkeen voivat sijoittua mihin </a:t>
            </a:r>
            <a:r>
              <a:rPr lang="fi-FI" sz="2600" dirty="0" smtClean="0">
                <a:ea typeface="Calibri" panose="020F0502020204030204" pitchFamily="34" charset="0"/>
              </a:rPr>
              <a:t>tahansa</a:t>
            </a:r>
            <a:r>
              <a:rPr lang="fi-FI" sz="2600" dirty="0">
                <a:ea typeface="Calibri" panose="020F0502020204030204" pitchFamily="34" charset="0"/>
              </a:rPr>
              <a:t> </a:t>
            </a:r>
            <a:r>
              <a:rPr lang="fi-FI" sz="2600" dirty="0" smtClean="0">
                <a:ea typeface="Calibri" panose="020F0502020204030204" pitchFamily="34" charset="0"/>
              </a:rPr>
              <a:t>ja liikkua vapaasti, koska eivät enää tartuta eivätkä voi saada tartuntaa</a:t>
            </a:r>
          </a:p>
          <a:p>
            <a:pPr>
              <a:spcAft>
                <a:spcPts val="0"/>
              </a:spcAft>
            </a:pPr>
            <a:endParaRPr lang="fi-FI" sz="2400" dirty="0">
              <a:ea typeface="Calibri" panose="020F0502020204030204" pitchFamily="34" charset="0"/>
            </a:endParaRPr>
          </a:p>
          <a:p>
            <a:endParaRPr lang="fi-FI" dirty="0"/>
          </a:p>
        </p:txBody>
      </p:sp>
      <p:sp>
        <p:nvSpPr>
          <p:cNvPr id="3" name="Otsikko 2"/>
          <p:cNvSpPr>
            <a:spLocks noGrp="1"/>
          </p:cNvSpPr>
          <p:nvPr>
            <p:ph type="title"/>
          </p:nvPr>
        </p:nvSpPr>
        <p:spPr>
          <a:xfrm>
            <a:off x="862357" y="177372"/>
            <a:ext cx="10469672" cy="1003621"/>
          </a:xfrm>
        </p:spPr>
        <p:txBody>
          <a:bodyPr/>
          <a:lstStyle/>
          <a:p>
            <a:r>
              <a:rPr lang="fi-FI" dirty="0" smtClean="0">
                <a:solidFill>
                  <a:srgbClr val="FF0000"/>
                </a:solidFill>
              </a:rPr>
              <a:t>Positiivisten varotoimet</a:t>
            </a:r>
            <a:endParaRPr lang="fi-FI" dirty="0">
              <a:solidFill>
                <a:srgbClr val="FF0000"/>
              </a:solidFill>
            </a:endParaRPr>
          </a:p>
        </p:txBody>
      </p:sp>
    </p:spTree>
    <p:extLst>
      <p:ext uri="{BB962C8B-B14F-4D97-AF65-F5344CB8AC3E}">
        <p14:creationId xmlns:p14="http://schemas.microsoft.com/office/powerpoint/2010/main" val="385782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normAutofit/>
          </a:bodyPr>
          <a:lstStyle/>
          <a:p>
            <a:pPr>
              <a:spcAft>
                <a:spcPts val="0"/>
              </a:spcAft>
            </a:pPr>
            <a:r>
              <a:rPr lang="fi-FI" dirty="0" smtClean="0">
                <a:ea typeface="Calibri" panose="020F0502020204030204" pitchFamily="34" charset="0"/>
              </a:rPr>
              <a:t>Altistuneiden </a:t>
            </a:r>
            <a:r>
              <a:rPr lang="fi-FI" dirty="0">
                <a:ea typeface="Calibri" panose="020F0502020204030204" pitchFamily="34" charset="0"/>
              </a:rPr>
              <a:t>kohtelu riippuu, mille </a:t>
            </a:r>
            <a:r>
              <a:rPr lang="fi-FI" dirty="0" smtClean="0">
                <a:ea typeface="Calibri" panose="020F0502020204030204" pitchFamily="34" charset="0"/>
              </a:rPr>
              <a:t>altistunut</a:t>
            </a:r>
          </a:p>
          <a:p>
            <a:pPr lvl="1"/>
            <a:r>
              <a:rPr lang="fi-FI" dirty="0" smtClean="0">
                <a:ea typeface="Calibri" panose="020F0502020204030204" pitchFamily="34" charset="0"/>
              </a:rPr>
              <a:t>esim</a:t>
            </a:r>
            <a:r>
              <a:rPr lang="fi-FI" dirty="0">
                <a:ea typeface="Calibri" panose="020F0502020204030204" pitchFamily="34" charset="0"/>
              </a:rPr>
              <a:t>. </a:t>
            </a:r>
            <a:r>
              <a:rPr lang="fi-FI" dirty="0" smtClean="0">
                <a:ea typeface="Calibri" panose="020F0502020204030204" pitchFamily="34" charset="0"/>
              </a:rPr>
              <a:t>norolle altistuneet omaan </a:t>
            </a:r>
            <a:r>
              <a:rPr lang="fi-FI" dirty="0">
                <a:ea typeface="Calibri" panose="020F0502020204030204" pitchFamily="34" charset="0"/>
              </a:rPr>
              <a:t>huoneeseen omalla </a:t>
            </a:r>
            <a:r>
              <a:rPr lang="fi-FI" dirty="0" smtClean="0">
                <a:ea typeface="Calibri" panose="020F0502020204030204" pitchFamily="34" charset="0"/>
              </a:rPr>
              <a:t>wc:llä.</a:t>
            </a:r>
          </a:p>
          <a:p>
            <a:pPr lvl="1"/>
            <a:r>
              <a:rPr lang="fi-FI" dirty="0" err="1" smtClean="0"/>
              <a:t>Pa</a:t>
            </a:r>
            <a:r>
              <a:rPr lang="fi-FI" dirty="0" smtClean="0"/>
              <a:t>-laitoksissa ei aina mahdollista positiivisen/altistuneen huone-erottelu, joten pyritään mahdollisuuksien mukaan hoitamaan omalla </a:t>
            </a:r>
            <a:r>
              <a:rPr lang="fi-FI" dirty="0" err="1" smtClean="0"/>
              <a:t>paikoillan</a:t>
            </a:r>
            <a:r>
              <a:rPr lang="fi-FI" dirty="0" smtClean="0"/>
              <a:t> suojaimin, jolloin työntekijät eivät sairastuisi</a:t>
            </a:r>
          </a:p>
          <a:p>
            <a:pPr lvl="1"/>
            <a:r>
              <a:rPr lang="fi-FI" dirty="0" smtClean="0"/>
              <a:t>Kannattaa konsultoida hygieniahoitajilta, miten toimitaan</a:t>
            </a:r>
            <a:endParaRPr lang="fi-FI" dirty="0"/>
          </a:p>
        </p:txBody>
      </p:sp>
      <p:sp>
        <p:nvSpPr>
          <p:cNvPr id="3" name="Otsikko 2"/>
          <p:cNvSpPr>
            <a:spLocks noGrp="1"/>
          </p:cNvSpPr>
          <p:nvPr>
            <p:ph type="title"/>
          </p:nvPr>
        </p:nvSpPr>
        <p:spPr/>
        <p:txBody>
          <a:bodyPr/>
          <a:lstStyle/>
          <a:p>
            <a:r>
              <a:rPr lang="fi-FI" dirty="0" smtClean="0">
                <a:solidFill>
                  <a:srgbClr val="FFC000"/>
                </a:solidFill>
              </a:rPr>
              <a:t>Altistuneiden varotoimet</a:t>
            </a:r>
            <a:endParaRPr lang="fi-FI" dirty="0">
              <a:solidFill>
                <a:srgbClr val="FFC000"/>
              </a:solidFill>
            </a:endParaRPr>
          </a:p>
        </p:txBody>
      </p:sp>
    </p:spTree>
    <p:extLst>
      <p:ext uri="{BB962C8B-B14F-4D97-AF65-F5344CB8AC3E}">
        <p14:creationId xmlns:p14="http://schemas.microsoft.com/office/powerpoint/2010/main" val="240294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a:ea typeface="Calibri" panose="020F0502020204030204" pitchFamily="34" charset="0"/>
              </a:rPr>
              <a:t>- ”Ns. puhtaat” potilaat saavat olla niin kuin ennenkin, mutta eivät saa käydä samoissa wc-tiloissa kuin altistuneet (eli jos joku käytävä-wc varattu altistuneille, se merkittävä selkeästi).</a:t>
            </a:r>
          </a:p>
          <a:p>
            <a:endParaRPr lang="fi-FI" dirty="0"/>
          </a:p>
        </p:txBody>
      </p:sp>
      <p:sp>
        <p:nvSpPr>
          <p:cNvPr id="3" name="Otsikko 2"/>
          <p:cNvSpPr>
            <a:spLocks noGrp="1"/>
          </p:cNvSpPr>
          <p:nvPr>
            <p:ph type="title"/>
          </p:nvPr>
        </p:nvSpPr>
        <p:spPr/>
        <p:txBody>
          <a:bodyPr/>
          <a:lstStyle/>
          <a:p>
            <a:r>
              <a:rPr lang="fi-FI" dirty="0" smtClean="0">
                <a:solidFill>
                  <a:srgbClr val="00B050"/>
                </a:solidFill>
              </a:rPr>
              <a:t>Puhtaat</a:t>
            </a:r>
            <a:endParaRPr lang="fi-FI" dirty="0">
              <a:solidFill>
                <a:srgbClr val="00B050"/>
              </a:solidFill>
            </a:endParaRPr>
          </a:p>
        </p:txBody>
      </p:sp>
    </p:spTree>
    <p:extLst>
      <p:ext uri="{BB962C8B-B14F-4D97-AF65-F5344CB8AC3E}">
        <p14:creationId xmlns:p14="http://schemas.microsoft.com/office/powerpoint/2010/main" val="172894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Tämä </a:t>
            </a:r>
            <a:r>
              <a:rPr lang="fi-FI" dirty="0"/>
              <a:t>katsotaan tapauskohtaisesti, otetaanko vain oireisista/huonetovereista/jostain solusta/koko </a:t>
            </a:r>
            <a:r>
              <a:rPr lang="fi-FI" dirty="0" smtClean="0"/>
              <a:t>laitoksesta tai tarvitseeko enää ottaa näytteitä</a:t>
            </a:r>
          </a:p>
          <a:p>
            <a:r>
              <a:rPr lang="fi-FI" dirty="0" smtClean="0"/>
              <a:t>Kontrollinäytteitä ei oteta koronassa/influenssassa/norossa </a:t>
            </a:r>
            <a:endParaRPr lang="fi-FI" dirty="0"/>
          </a:p>
          <a:p>
            <a:endParaRPr lang="fi-FI" dirty="0"/>
          </a:p>
        </p:txBody>
      </p:sp>
      <p:sp>
        <p:nvSpPr>
          <p:cNvPr id="3" name="Otsikko 2"/>
          <p:cNvSpPr>
            <a:spLocks noGrp="1"/>
          </p:cNvSpPr>
          <p:nvPr>
            <p:ph type="title"/>
          </p:nvPr>
        </p:nvSpPr>
        <p:spPr/>
        <p:txBody>
          <a:bodyPr/>
          <a:lstStyle/>
          <a:p>
            <a:r>
              <a:rPr lang="fi-FI" dirty="0" smtClean="0"/>
              <a:t>Näytteet</a:t>
            </a:r>
            <a:endParaRPr lang="fi-FI" dirty="0"/>
          </a:p>
        </p:txBody>
      </p:sp>
    </p:spTree>
    <p:extLst>
      <p:ext uri="{BB962C8B-B14F-4D97-AF65-F5344CB8AC3E}">
        <p14:creationId xmlns:p14="http://schemas.microsoft.com/office/powerpoint/2010/main" val="140901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213945"/>
            <a:ext cx="10469672" cy="5297214"/>
          </a:xfrm>
        </p:spPr>
        <p:txBody>
          <a:bodyPr>
            <a:normAutofit lnSpcReduction="10000"/>
          </a:bodyPr>
          <a:lstStyle/>
          <a:p>
            <a:r>
              <a:rPr lang="fi-FI" dirty="0" smtClean="0"/>
              <a:t>Siivous </a:t>
            </a:r>
            <a:r>
              <a:rPr lang="fi-FI" dirty="0"/>
              <a:t>tehostetaan. Nimenomaan kosketuspintojen ja wc-tilojen siivousta tehostetaan. </a:t>
            </a:r>
            <a:endParaRPr lang="fi-FI" dirty="0" smtClean="0"/>
          </a:p>
          <a:p>
            <a:r>
              <a:rPr lang="fi-FI" dirty="0" smtClean="0"/>
              <a:t>Jos </a:t>
            </a:r>
            <a:r>
              <a:rPr lang="fi-FI" dirty="0"/>
              <a:t>hlökuntaa sairastuu, pitää myös kahvihuoneen siivousta tehostaa. </a:t>
            </a:r>
            <a:endParaRPr lang="fi-FI" dirty="0" smtClean="0"/>
          </a:p>
          <a:p>
            <a:r>
              <a:rPr lang="fi-FI" dirty="0" smtClean="0"/>
              <a:t>Hygieniahoitajat </a:t>
            </a:r>
            <a:r>
              <a:rPr lang="fi-FI" dirty="0"/>
              <a:t>osaavat ohjeistaa siivouksen tehostamisen</a:t>
            </a:r>
            <a:r>
              <a:rPr lang="fi-FI" dirty="0" smtClean="0"/>
              <a:t>.</a:t>
            </a:r>
          </a:p>
          <a:p>
            <a:r>
              <a:rPr lang="fi-FI" dirty="0" smtClean="0"/>
              <a:t>Siivous pitäisi tehdä ammattitaitoisten siivoojien toimesta</a:t>
            </a:r>
          </a:p>
          <a:p>
            <a:r>
              <a:rPr lang="fi-FI" dirty="0" smtClean="0"/>
              <a:t>Jos oma hlökunta siivoaa, pitää huolehtia, että</a:t>
            </a:r>
          </a:p>
          <a:p>
            <a:pPr lvl="1"/>
            <a:r>
              <a:rPr lang="fi-FI" dirty="0" smtClean="0"/>
              <a:t>Työntekijä ei saa tartuntaa siivotessaan (suojaimet, käsihuuhde)</a:t>
            </a:r>
          </a:p>
          <a:p>
            <a:pPr lvl="1"/>
            <a:r>
              <a:rPr lang="fi-FI" dirty="0" smtClean="0"/>
              <a:t>Asianmukaiset välineet ja aineet</a:t>
            </a:r>
          </a:p>
          <a:p>
            <a:pPr lvl="1"/>
            <a:r>
              <a:rPr lang="fi-FI" dirty="0" smtClean="0"/>
              <a:t>Rättejä ei pestä normipyykkikoneessa (noro ei välttämättä kuole)</a:t>
            </a:r>
            <a:endParaRPr lang="fi-FI" dirty="0"/>
          </a:p>
        </p:txBody>
      </p:sp>
      <p:sp>
        <p:nvSpPr>
          <p:cNvPr id="3" name="Otsikko 2"/>
          <p:cNvSpPr>
            <a:spLocks noGrp="1"/>
          </p:cNvSpPr>
          <p:nvPr>
            <p:ph type="title"/>
          </p:nvPr>
        </p:nvSpPr>
        <p:spPr>
          <a:xfrm>
            <a:off x="862357" y="295613"/>
            <a:ext cx="10469672" cy="1003621"/>
          </a:xfrm>
        </p:spPr>
        <p:txBody>
          <a:bodyPr/>
          <a:lstStyle/>
          <a:p>
            <a:r>
              <a:rPr lang="fi-FI" dirty="0" smtClean="0"/>
              <a:t>Siivous</a:t>
            </a:r>
            <a:endParaRPr lang="fi-FI" dirty="0"/>
          </a:p>
        </p:txBody>
      </p:sp>
    </p:spTree>
    <p:extLst>
      <p:ext uri="{BB962C8B-B14F-4D97-AF65-F5344CB8AC3E}">
        <p14:creationId xmlns:p14="http://schemas.microsoft.com/office/powerpoint/2010/main" val="300289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655379"/>
            <a:ext cx="10469672" cy="4225812"/>
          </a:xfrm>
        </p:spPr>
        <p:txBody>
          <a:bodyPr>
            <a:normAutofit fontScale="92500"/>
          </a:bodyPr>
          <a:lstStyle/>
          <a:p>
            <a:r>
              <a:rPr lang="fi-FI" dirty="0" smtClean="0"/>
              <a:t>AINOA keino suojata työntekijöitä</a:t>
            </a:r>
          </a:p>
          <a:p>
            <a:r>
              <a:rPr lang="fi-FI" dirty="0" smtClean="0"/>
              <a:t>Asianmukaisia suojaimia pitää olla saatavilla tarpeeksi (hanskat, takit, maskit)</a:t>
            </a:r>
          </a:p>
          <a:p>
            <a:r>
              <a:rPr lang="fi-FI" dirty="0" smtClean="0"/>
              <a:t>Suojaimia täytyy olla varalla, jotta saadaan heti käyttöön</a:t>
            </a:r>
          </a:p>
          <a:p>
            <a:r>
              <a:rPr lang="fi-FI" dirty="0" smtClean="0"/>
              <a:t>Jokaisen omalla vastuulla käyttääkö suojaimia oikein vai väärin (suojaako ne vai ei) – opettele käyttämään ENNEN epidemiaa</a:t>
            </a:r>
          </a:p>
          <a:p>
            <a:r>
              <a:rPr lang="fi-FI" dirty="0" smtClean="0"/>
              <a:t>Käsihuuhde</a:t>
            </a:r>
          </a:p>
          <a:p>
            <a:pPr lvl="1"/>
            <a:r>
              <a:rPr lang="fi-FI" dirty="0" smtClean="0"/>
              <a:t>Viedään omilla käsillä omaan suuhun tai nenään taudinaiheuttajat suojainten riisumisen jälkeen, jos ei käytetä käsihuuhdetta</a:t>
            </a:r>
            <a:endParaRPr lang="fi-FI" dirty="0"/>
          </a:p>
        </p:txBody>
      </p:sp>
      <p:sp>
        <p:nvSpPr>
          <p:cNvPr id="3" name="Otsikko 2"/>
          <p:cNvSpPr>
            <a:spLocks noGrp="1"/>
          </p:cNvSpPr>
          <p:nvPr>
            <p:ph type="title"/>
          </p:nvPr>
        </p:nvSpPr>
        <p:spPr/>
        <p:txBody>
          <a:bodyPr/>
          <a:lstStyle/>
          <a:p>
            <a:r>
              <a:rPr lang="fi-FI" dirty="0" smtClean="0"/>
              <a:t>Suojainten käyttö</a:t>
            </a:r>
            <a:endParaRPr lang="fi-FI" dirty="0"/>
          </a:p>
        </p:txBody>
      </p:sp>
    </p:spTree>
    <p:extLst>
      <p:ext uri="{BB962C8B-B14F-4D97-AF65-F5344CB8AC3E}">
        <p14:creationId xmlns:p14="http://schemas.microsoft.com/office/powerpoint/2010/main" val="271317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Kannattaa ottaa käyttöön korona/influenssa </a:t>
            </a:r>
            <a:r>
              <a:rPr lang="fi-FI" dirty="0" err="1" smtClean="0"/>
              <a:t>ym</a:t>
            </a:r>
            <a:r>
              <a:rPr lang="fi-FI" dirty="0" smtClean="0"/>
              <a:t> flunssaepidemiassa</a:t>
            </a:r>
          </a:p>
          <a:p>
            <a:r>
              <a:rPr lang="fi-FI" dirty="0" smtClean="0"/>
              <a:t>Oikea käyttö= desinfioiduin käsin kasvoille, maskiin ei kosketa ja otetaan pois SUORAAN ROSKIIN desinfioiduin käsin</a:t>
            </a:r>
          </a:p>
          <a:p>
            <a:pPr lvl="1"/>
            <a:r>
              <a:rPr lang="fi-FI" dirty="0" smtClean="0"/>
              <a:t>Ei lasketa leuan alle tai viikata pöydälle</a:t>
            </a:r>
            <a:endParaRPr lang="fi-FI" dirty="0"/>
          </a:p>
        </p:txBody>
      </p:sp>
      <p:sp>
        <p:nvSpPr>
          <p:cNvPr id="3" name="Otsikko 2"/>
          <p:cNvSpPr>
            <a:spLocks noGrp="1"/>
          </p:cNvSpPr>
          <p:nvPr>
            <p:ph type="title"/>
          </p:nvPr>
        </p:nvSpPr>
        <p:spPr/>
        <p:txBody>
          <a:bodyPr/>
          <a:lstStyle/>
          <a:p>
            <a:r>
              <a:rPr lang="fi-FI" dirty="0" smtClean="0"/>
              <a:t>Maskit</a:t>
            </a:r>
            <a:endParaRPr lang="fi-FI" dirty="0"/>
          </a:p>
        </p:txBody>
      </p:sp>
    </p:spTree>
    <p:extLst>
      <p:ext uri="{BB962C8B-B14F-4D97-AF65-F5344CB8AC3E}">
        <p14:creationId xmlns:p14="http://schemas.microsoft.com/office/powerpoint/2010/main" val="3060543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smtClean="0"/>
              <a:t>Pitäisi olla erilliset työvaatteet, jolloin niiden vaihtaminen mahdollista kontaminaatiotapauksessa</a:t>
            </a:r>
            <a:endParaRPr lang="fi-FI" dirty="0"/>
          </a:p>
        </p:txBody>
      </p:sp>
      <p:sp>
        <p:nvSpPr>
          <p:cNvPr id="3" name="Otsikko 2"/>
          <p:cNvSpPr>
            <a:spLocks noGrp="1"/>
          </p:cNvSpPr>
          <p:nvPr>
            <p:ph type="title"/>
          </p:nvPr>
        </p:nvSpPr>
        <p:spPr/>
        <p:txBody>
          <a:bodyPr/>
          <a:lstStyle/>
          <a:p>
            <a:r>
              <a:rPr lang="fi-FI" dirty="0"/>
              <a:t>T</a:t>
            </a:r>
            <a:r>
              <a:rPr lang="fi-FI" dirty="0" smtClean="0"/>
              <a:t>yövaatteet</a:t>
            </a:r>
            <a:endParaRPr lang="fi-FI" dirty="0"/>
          </a:p>
        </p:txBody>
      </p:sp>
    </p:spTree>
    <p:extLst>
      <p:ext uri="{BB962C8B-B14F-4D97-AF65-F5344CB8AC3E}">
        <p14:creationId xmlns:p14="http://schemas.microsoft.com/office/powerpoint/2010/main" val="3021729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Epidemia laajenee?</a:t>
            </a:r>
            <a:endParaRPr lang="fi-FI" dirty="0"/>
          </a:p>
        </p:txBody>
      </p:sp>
      <p:sp>
        <p:nvSpPr>
          <p:cNvPr id="3" name="Tekstin paikkamerkki 2"/>
          <p:cNvSpPr>
            <a:spLocks noGrp="1"/>
          </p:cNvSpPr>
          <p:nvPr>
            <p:ph type="body" sz="quarter" idx="11"/>
          </p:nvPr>
        </p:nvSpPr>
        <p:spPr/>
        <p:txBody>
          <a:bodyPr/>
          <a:lstStyle/>
          <a:p>
            <a:endParaRPr lang="fi-FI"/>
          </a:p>
        </p:txBody>
      </p:sp>
    </p:spTree>
    <p:extLst>
      <p:ext uri="{BB962C8B-B14F-4D97-AF65-F5344CB8AC3E}">
        <p14:creationId xmlns:p14="http://schemas.microsoft.com/office/powerpoint/2010/main" val="6179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1600201"/>
            <a:ext cx="109728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buFont typeface="Wingdings" pitchFamily="2" charset="2"/>
              <a:buChar char="§"/>
              <a:defRPr/>
            </a:pPr>
            <a:r>
              <a:rPr lang="fi-FI" sz="2000" dirty="0" smtClean="0">
                <a:solidFill>
                  <a:sysClr val="windowText" lastClr="000000"/>
                </a:solidFill>
                <a:latin typeface="Calibri"/>
              </a:rPr>
              <a:t>Kaksi tai useampi henkilö sairastuu samassa yksikössä samaan ihmisestä toiseen tarttuvaan sairauteen samana ajankohtana (lasketaan sekä työntekijät että potilaat/asukkaat)</a:t>
            </a:r>
          </a:p>
          <a:p>
            <a:pPr indent="-285750">
              <a:buFont typeface="Wingdings" pitchFamily="2" charset="2"/>
              <a:buChar char="§"/>
              <a:defRPr/>
            </a:pPr>
            <a:r>
              <a:rPr kumimoji="0" lang="fi-FI" sz="2000" b="0" i="0" u="none" strike="noStrike" kern="1200" cap="none" spc="0" normalizeH="0" baseline="0" noProof="0" dirty="0" smtClean="0">
                <a:ln>
                  <a:noFill/>
                </a:ln>
                <a:solidFill>
                  <a:sysClr val="windowText" lastClr="000000"/>
                </a:solidFill>
                <a:effectLst/>
                <a:uLnTx/>
                <a:uFillTx/>
                <a:latin typeface="Calibri"/>
              </a:rPr>
              <a:t>Eli</a:t>
            </a:r>
          </a:p>
          <a:p>
            <a:pPr lvl="1">
              <a:buFont typeface="Wingdings" pitchFamily="2" charset="2"/>
              <a:buChar char="§"/>
              <a:defRPr/>
            </a:pPr>
            <a:r>
              <a:rPr lang="fi-FI" sz="2000" dirty="0" smtClean="0">
                <a:solidFill>
                  <a:sysClr val="windowText" lastClr="000000"/>
                </a:solidFill>
                <a:latin typeface="Calibri"/>
              </a:rPr>
              <a:t>Täytyy olla sama sairaus, esim. korona, noro, influenssa, </a:t>
            </a:r>
            <a:r>
              <a:rPr lang="fi-FI" sz="2000" dirty="0" err="1" smtClean="0">
                <a:solidFill>
                  <a:sysClr val="windowText" lastClr="000000"/>
                </a:solidFill>
                <a:latin typeface="Calibri"/>
              </a:rPr>
              <a:t>clostridium</a:t>
            </a:r>
            <a:endParaRPr lang="fi-FI" sz="2000" dirty="0" smtClean="0">
              <a:solidFill>
                <a:sysClr val="windowText" lastClr="000000"/>
              </a:solidFill>
              <a:latin typeface="Calibri"/>
            </a:endParaRPr>
          </a:p>
          <a:p>
            <a:pPr lvl="1">
              <a:buFont typeface="Wingdings" pitchFamily="2" charset="2"/>
              <a:buChar char="§"/>
              <a:defRPr/>
            </a:pPr>
            <a:r>
              <a:rPr kumimoji="0" lang="fi-FI" sz="2000" b="0" i="0" u="none" strike="noStrike" kern="1200" cap="none" spc="0" normalizeH="0" baseline="0" noProof="0" dirty="0" smtClean="0">
                <a:ln>
                  <a:noFill/>
                </a:ln>
                <a:solidFill>
                  <a:sysClr val="windowText" lastClr="000000"/>
                </a:solidFill>
                <a:effectLst/>
                <a:uLnTx/>
                <a:uFillTx/>
                <a:latin typeface="Calibri"/>
              </a:rPr>
              <a:t>Sairauden täytyy olla tarttuva</a:t>
            </a:r>
          </a:p>
          <a:p>
            <a:pPr lvl="1">
              <a:buFont typeface="Wingdings" pitchFamily="2" charset="2"/>
              <a:buChar char="§"/>
              <a:defRPr/>
            </a:pPr>
            <a:r>
              <a:rPr lang="fi-FI" sz="2000" dirty="0" smtClean="0">
                <a:solidFill>
                  <a:sysClr val="windowText" lastClr="000000"/>
                </a:solidFill>
                <a:latin typeface="Calibri"/>
              </a:rPr>
              <a:t>Sama yksikkö (täytyy ottaa huomioon myös taukotilat eli jos yksikössä olisi erilliset osastot A ja B, mutta hlökunnalla sama taukotila-&gt; epidemia voi levitä ja sairastuneet lasketaan molemmista</a:t>
            </a:r>
            <a:endParaRPr kumimoji="0" lang="fi-FI" sz="2000" b="0" i="0" u="none" strike="noStrike" kern="1200" cap="none" spc="0" normalizeH="0" baseline="0" noProof="0" dirty="0" smtClean="0">
              <a:ln>
                <a:noFill/>
              </a:ln>
              <a:solidFill>
                <a:sysClr val="windowText" lastClr="000000"/>
              </a:solidFill>
              <a:effectLst/>
              <a:uLnTx/>
              <a:uFillTx/>
              <a:latin typeface="Calibri"/>
            </a:endParaRPr>
          </a:p>
          <a:p>
            <a:pPr lvl="1">
              <a:buFont typeface="Wingdings" pitchFamily="2" charset="2"/>
              <a:buChar char="§"/>
              <a:defRPr/>
            </a:pPr>
            <a:r>
              <a:rPr lang="fi-FI" sz="2000" dirty="0" smtClean="0">
                <a:solidFill>
                  <a:sysClr val="windowText" lastClr="000000"/>
                </a:solidFill>
                <a:latin typeface="Calibri"/>
              </a:rPr>
              <a:t>Sairastuneilla täytyy olla ollut kontakti epidemiapaikkaan epidemia-ajankohtana (esim. laitoksessa koronaepidemia ja lomalla viikon ollut sairastuu koronaan -&gt; Ei lasketa mukaan epidemiaan)</a:t>
            </a:r>
          </a:p>
          <a:p>
            <a:pPr>
              <a:buFont typeface="Wingdings" pitchFamily="2" charset="2"/>
              <a:buChar char="§"/>
              <a:defRPr/>
            </a:pPr>
            <a:r>
              <a:rPr lang="fi-FI" sz="2400" dirty="0" smtClean="0">
                <a:solidFill>
                  <a:sysClr val="windowText" lastClr="000000"/>
                </a:solidFill>
                <a:latin typeface="Calibri"/>
              </a:rPr>
              <a:t>Epidemian luontainen kulku, jos mitään ei tehdä: </a:t>
            </a:r>
          </a:p>
          <a:p>
            <a:pPr lvl="1">
              <a:buFont typeface="Wingdings" pitchFamily="2" charset="2"/>
              <a:buChar char="§"/>
              <a:defRPr/>
            </a:pPr>
            <a:r>
              <a:rPr lang="fi-FI" sz="2000" dirty="0" smtClean="0">
                <a:solidFill>
                  <a:sysClr val="windowText" lastClr="000000"/>
                </a:solidFill>
                <a:latin typeface="Calibri"/>
              </a:rPr>
              <a:t>kaikki asukkaat/työntekijät kohtaavat taudinaiheuttajan-&gt; itämisaika-&gt; osa sairastuu oireiseen tautiin, osa ei saa oireita-&gt; sairastuneet paranevat/menehtyvät -&gt; epidemia loppuu</a:t>
            </a:r>
          </a:p>
          <a:p>
            <a:pPr lvl="2" indent="-285750">
              <a:buFont typeface="Wingdings" pitchFamily="2" charset="2"/>
              <a:buChar char="§"/>
              <a:defRPr/>
            </a:pPr>
            <a:endParaRPr lang="fi-FI" sz="1200" dirty="0" smtClean="0">
              <a:solidFill>
                <a:sysClr val="windowText" lastClr="000000"/>
              </a:solidFill>
              <a:latin typeface="Calibri"/>
            </a:endParaRPr>
          </a:p>
          <a:p>
            <a:pPr lvl="2" indent="-285750">
              <a:buFont typeface="Wingdings" pitchFamily="2" charset="2"/>
              <a:buChar char="§"/>
              <a:defRPr/>
            </a:pPr>
            <a:endParaRPr lang="fi-FI" sz="1200" dirty="0">
              <a:solidFill>
                <a:sysClr val="windowText" lastClr="000000"/>
              </a:solidFill>
              <a:latin typeface="Calibri"/>
            </a:endParaRPr>
          </a:p>
          <a:p>
            <a:pPr lvl="1">
              <a:buFont typeface="Wingdings" pitchFamily="2" charset="2"/>
              <a:buChar char="§"/>
              <a:defRPr/>
            </a:pPr>
            <a:endParaRPr kumimoji="0" lang="fi-FI"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fi-FI"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i-FI"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Rectangle 2"/>
          <p:cNvSpPr txBox="1">
            <a:spLocks noChangeArrowheads="1"/>
          </p:cNvSpPr>
          <p:nvPr/>
        </p:nvSpPr>
        <p:spPr>
          <a:xfrm>
            <a:off x="7883" y="-236483"/>
            <a:ext cx="12192000" cy="1052736"/>
          </a:xfrm>
          <a:prstGeom prst="rect">
            <a:avLst/>
          </a:prstGeom>
          <a:gradFill>
            <a:gsLst>
              <a:gs pos="0">
                <a:srgbClr val="4F81BD"/>
              </a:gs>
              <a:gs pos="51000">
                <a:srgbClr val="71C9DF"/>
              </a:gs>
              <a:gs pos="0">
                <a:srgbClr val="00A9C8"/>
              </a:gs>
              <a:gs pos="100000">
                <a:srgbClr val="4F81BD">
                  <a:tint val="23500"/>
                  <a:satMod val="160000"/>
                </a:srgbClr>
              </a:gs>
            </a:gsLst>
            <a:lin ang="16200000" scaled="1"/>
          </a:gradFill>
          <a:ln>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smtClean="0">
                <a:ln>
                  <a:noFill/>
                </a:ln>
                <a:solidFill>
                  <a:srgbClr val="2F3C3E"/>
                </a:solidFill>
                <a:effectLst/>
                <a:uLnTx/>
                <a:uFillTx/>
                <a:latin typeface="Calibri"/>
                <a:ea typeface="+mj-ea"/>
                <a:cs typeface="+mj-cs"/>
              </a:rPr>
              <a:t>Mikä</a:t>
            </a:r>
            <a:r>
              <a:rPr kumimoji="0" lang="en-US" sz="2800" b="1" i="0" u="none" strike="noStrike" kern="1200" cap="none" spc="0" normalizeH="0" baseline="0" noProof="0" dirty="0" smtClean="0">
                <a:ln>
                  <a:noFill/>
                </a:ln>
                <a:solidFill>
                  <a:srgbClr val="2F3C3E"/>
                </a:solidFill>
                <a:effectLst/>
                <a:uLnTx/>
                <a:uFillTx/>
                <a:latin typeface="Calibri"/>
                <a:ea typeface="+mj-ea"/>
                <a:cs typeface="+mj-cs"/>
              </a:rPr>
              <a:t> on </a:t>
            </a:r>
            <a:r>
              <a:rPr kumimoji="0" lang="en-US" sz="2800" b="1" i="0" u="none" strike="noStrike" kern="1200" cap="none" spc="0" normalizeH="0" baseline="0" noProof="0" dirty="0" err="1" smtClean="0">
                <a:ln>
                  <a:noFill/>
                </a:ln>
                <a:solidFill>
                  <a:srgbClr val="2F3C3E"/>
                </a:solidFill>
                <a:effectLst/>
                <a:uLnTx/>
                <a:uFillTx/>
                <a:latin typeface="Calibri"/>
                <a:ea typeface="+mj-ea"/>
                <a:cs typeface="+mj-cs"/>
              </a:rPr>
              <a:t>epidemia</a:t>
            </a:r>
            <a:r>
              <a:rPr kumimoji="0" lang="en-US" sz="2800" b="1" i="0" u="none" strike="noStrike" kern="1200" cap="none" spc="0" normalizeH="0" baseline="0" noProof="0" dirty="0" smtClean="0">
                <a:ln>
                  <a:noFill/>
                </a:ln>
                <a:solidFill>
                  <a:srgbClr val="2F3C3E"/>
                </a:solidFill>
                <a:effectLst/>
                <a:uLnTx/>
                <a:uFillTx/>
                <a:latin typeface="Calibri"/>
                <a:ea typeface="+mj-ea"/>
                <a:cs typeface="+mj-cs"/>
              </a:rPr>
              <a:t>?</a:t>
            </a:r>
            <a:endParaRPr kumimoji="0" lang="en-US" sz="2800" b="1" i="0" u="none" strike="noStrike" kern="1200" cap="none" spc="0" normalizeH="0" baseline="0" noProof="0" dirty="0">
              <a:ln>
                <a:noFill/>
              </a:ln>
              <a:solidFill>
                <a:srgbClr val="2F3C3E"/>
              </a:solidFill>
              <a:effectLst/>
              <a:uLnTx/>
              <a:uFillTx/>
              <a:latin typeface="Calibri"/>
              <a:ea typeface="+mj-ea"/>
              <a:cs typeface="+mj-cs"/>
            </a:endParaRPr>
          </a:p>
        </p:txBody>
      </p:sp>
    </p:spTree>
    <p:extLst>
      <p:ext uri="{BB962C8B-B14F-4D97-AF65-F5344CB8AC3E}">
        <p14:creationId xmlns:p14="http://schemas.microsoft.com/office/powerpoint/2010/main" val="325279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324303"/>
            <a:ext cx="10469672" cy="5312980"/>
          </a:xfrm>
        </p:spPr>
        <p:txBody>
          <a:bodyPr>
            <a:normAutofit fontScale="40000" lnSpcReduction="20000"/>
          </a:bodyPr>
          <a:lstStyle/>
          <a:p>
            <a:pPr>
              <a:spcAft>
                <a:spcPts val="0"/>
              </a:spcAft>
            </a:pPr>
            <a:r>
              <a:rPr lang="fi-FI" sz="6000" dirty="0" smtClean="0">
                <a:ea typeface="Calibri" panose="020F0502020204030204" pitchFamily="34" charset="0"/>
              </a:rPr>
              <a:t>Epidemian </a:t>
            </a:r>
            <a:r>
              <a:rPr lang="fi-FI" sz="6000" dirty="0">
                <a:ea typeface="Calibri" panose="020F0502020204030204" pitchFamily="34" charset="0"/>
              </a:rPr>
              <a:t>laajentuminen </a:t>
            </a:r>
            <a:r>
              <a:rPr lang="fi-FI" sz="6000" dirty="0" smtClean="0">
                <a:ea typeface="Calibri" panose="020F0502020204030204" pitchFamily="34" charset="0"/>
              </a:rPr>
              <a:t>voi johtua</a:t>
            </a:r>
          </a:p>
          <a:p>
            <a:pPr lvl="1"/>
            <a:r>
              <a:rPr lang="fi-FI" sz="6000" dirty="0" smtClean="0">
                <a:ea typeface="Calibri" panose="020F0502020204030204" pitchFamily="34" charset="0"/>
              </a:rPr>
              <a:t>työntekijöiden </a:t>
            </a:r>
            <a:r>
              <a:rPr lang="fi-FI" sz="6000" dirty="0">
                <a:ea typeface="Calibri" panose="020F0502020204030204" pitchFamily="34" charset="0"/>
              </a:rPr>
              <a:t>toimintatavat eivät ole oikeita eli ei osata käyttää suojaimia oikein tai ei desinfioida käsiä. </a:t>
            </a:r>
          </a:p>
          <a:p>
            <a:pPr lvl="1"/>
            <a:r>
              <a:rPr lang="fi-FI" sz="6000" dirty="0" smtClean="0">
                <a:ea typeface="Calibri" panose="020F0502020204030204" pitchFamily="34" charset="0"/>
              </a:rPr>
              <a:t>Dementia/kehitysvammalaitoksissa asukkaat voivat </a:t>
            </a:r>
            <a:r>
              <a:rPr lang="fi-FI" sz="6000" dirty="0">
                <a:ea typeface="Calibri" panose="020F0502020204030204" pitchFamily="34" charset="0"/>
              </a:rPr>
              <a:t>levittää </a:t>
            </a:r>
            <a:r>
              <a:rPr lang="fi-FI" sz="6000" dirty="0" smtClean="0">
                <a:ea typeface="Calibri" panose="020F0502020204030204" pitchFamily="34" charset="0"/>
              </a:rPr>
              <a:t>tautia toisiinsa, mutta harvoin työntekijöihin</a:t>
            </a:r>
            <a:endParaRPr lang="fi-FI" sz="6000" dirty="0">
              <a:ea typeface="Calibri" panose="020F0502020204030204" pitchFamily="34" charset="0"/>
            </a:endParaRPr>
          </a:p>
          <a:p>
            <a:pPr marL="457200" lvl="1" indent="0">
              <a:buNone/>
            </a:pPr>
            <a:r>
              <a:rPr lang="fi-FI" sz="6000" dirty="0" smtClean="0">
                <a:ea typeface="Calibri" panose="020F0502020204030204" pitchFamily="34" charset="0"/>
              </a:rPr>
              <a:t>-&gt; Henkilökunnan koulutus suojaa </a:t>
            </a:r>
            <a:endParaRPr lang="fi-FI" sz="6000" dirty="0">
              <a:ea typeface="Calibri" panose="020F0502020204030204" pitchFamily="34" charset="0"/>
            </a:endParaRPr>
          </a:p>
          <a:p>
            <a:pPr marL="0" indent="0">
              <a:spcAft>
                <a:spcPts val="0"/>
              </a:spcAft>
              <a:buNone/>
            </a:pPr>
            <a:endParaRPr lang="fi-FI" sz="6000" dirty="0">
              <a:ea typeface="Calibri" panose="020F0502020204030204" pitchFamily="34" charset="0"/>
            </a:endParaRPr>
          </a:p>
          <a:p>
            <a:pPr>
              <a:spcAft>
                <a:spcPts val="0"/>
              </a:spcAft>
            </a:pPr>
            <a:r>
              <a:rPr lang="fi-FI" sz="6000" dirty="0" smtClean="0">
                <a:ea typeface="Calibri" panose="020F0502020204030204" pitchFamily="34" charset="0"/>
              </a:rPr>
              <a:t>Uusia </a:t>
            </a:r>
            <a:r>
              <a:rPr lang="fi-FI" sz="6000" dirty="0">
                <a:ea typeface="Calibri" panose="020F0502020204030204" pitchFamily="34" charset="0"/>
              </a:rPr>
              <a:t>potilaita ei kannata ottaa yksikköön sairastumaan = </a:t>
            </a:r>
            <a:r>
              <a:rPr lang="fi-FI" sz="6000" u="sng" dirty="0">
                <a:ea typeface="Calibri" panose="020F0502020204030204" pitchFamily="34" charset="0"/>
              </a:rPr>
              <a:t>uusien potilaiden sisäänottokielto.</a:t>
            </a:r>
          </a:p>
          <a:p>
            <a:pPr>
              <a:spcAft>
                <a:spcPts val="0"/>
              </a:spcAft>
            </a:pPr>
            <a:r>
              <a:rPr lang="fi-FI" sz="6000" dirty="0" smtClean="0">
                <a:ea typeface="Calibri" panose="020F0502020204030204" pitchFamily="34" charset="0"/>
              </a:rPr>
              <a:t>Potilassiirtoja </a:t>
            </a:r>
            <a:r>
              <a:rPr lang="fi-FI" sz="6000" dirty="0">
                <a:ea typeface="Calibri" panose="020F0502020204030204" pitchFamily="34" charset="0"/>
              </a:rPr>
              <a:t>osastojen/laitosten välillä vältetään. Jos pakko siirtää esim. </a:t>
            </a:r>
            <a:r>
              <a:rPr lang="fi-FI" sz="6000" dirty="0" err="1">
                <a:ea typeface="Calibri" panose="020F0502020204030204" pitchFamily="34" charset="0"/>
              </a:rPr>
              <a:t>OYSiin</a:t>
            </a:r>
            <a:r>
              <a:rPr lang="fi-FI" sz="6000" dirty="0">
                <a:ea typeface="Calibri" panose="020F0502020204030204" pitchFamily="34" charset="0"/>
              </a:rPr>
              <a:t>, pitää ilmoittaa, että potilas on altistunut.</a:t>
            </a:r>
          </a:p>
          <a:p>
            <a:pPr>
              <a:spcAft>
                <a:spcPts val="0"/>
              </a:spcAft>
            </a:pPr>
            <a:r>
              <a:rPr lang="fi-FI" sz="6000" dirty="0" smtClean="0">
                <a:ea typeface="Calibri" panose="020F0502020204030204" pitchFamily="34" charset="0"/>
              </a:rPr>
              <a:t>Jos </a:t>
            </a:r>
            <a:r>
              <a:rPr lang="fi-FI" sz="6000" dirty="0">
                <a:ea typeface="Calibri" panose="020F0502020204030204" pitchFamily="34" charset="0"/>
              </a:rPr>
              <a:t>hlökuntaa sairastuu myös -&gt; henkilökuntaa ei saa siirrellä osastojen välillä, koska jos hlökunnan suojautuminen ei toimi, voivat viedä tautia uusille osastoille. Jos epidemiaosastolle tarvitaan lisää hlökuntaa, lisää saa toki tulla, mutta nämä hoitajat ei saa mennä muille osastoille.</a:t>
            </a:r>
          </a:p>
          <a:p>
            <a:pPr>
              <a:spcAft>
                <a:spcPts val="0"/>
              </a:spcAft>
            </a:pPr>
            <a:r>
              <a:rPr lang="fi-FI" sz="6000" dirty="0" smtClean="0">
                <a:ea typeface="Calibri" panose="020F0502020204030204" pitchFamily="34" charset="0"/>
              </a:rPr>
              <a:t>Siivous </a:t>
            </a:r>
            <a:r>
              <a:rPr lang="fi-FI" sz="6000" dirty="0">
                <a:ea typeface="Calibri" panose="020F0502020204030204" pitchFamily="34" charset="0"/>
              </a:rPr>
              <a:t>voidaan tehostaa edelleen. Varmistettava, että on koulutettu siivooja.</a:t>
            </a:r>
          </a:p>
          <a:p>
            <a:pPr marL="0" indent="0">
              <a:buNone/>
            </a:pPr>
            <a:endParaRPr lang="fi-FI" dirty="0"/>
          </a:p>
        </p:txBody>
      </p:sp>
      <p:sp>
        <p:nvSpPr>
          <p:cNvPr id="3" name="Otsikko 2"/>
          <p:cNvSpPr>
            <a:spLocks noGrp="1"/>
          </p:cNvSpPr>
          <p:nvPr>
            <p:ph type="title"/>
          </p:nvPr>
        </p:nvSpPr>
        <p:spPr>
          <a:xfrm>
            <a:off x="862357" y="216786"/>
            <a:ext cx="10469672" cy="1003621"/>
          </a:xfrm>
        </p:spPr>
        <p:txBody>
          <a:bodyPr/>
          <a:lstStyle/>
          <a:p>
            <a:r>
              <a:rPr lang="fi-FI" u="sng" dirty="0">
                <a:ea typeface="Calibri" panose="020F0502020204030204" pitchFamily="34" charset="0"/>
              </a:rPr>
              <a:t>Jos epidemia </a:t>
            </a:r>
            <a:r>
              <a:rPr lang="fi-FI" u="sng" dirty="0" smtClean="0">
                <a:ea typeface="Calibri" panose="020F0502020204030204" pitchFamily="34" charset="0"/>
              </a:rPr>
              <a:t>laajenee</a:t>
            </a:r>
            <a:endParaRPr lang="fi-FI" dirty="0"/>
          </a:p>
        </p:txBody>
      </p:sp>
    </p:spTree>
    <p:extLst>
      <p:ext uri="{BB962C8B-B14F-4D97-AF65-F5344CB8AC3E}">
        <p14:creationId xmlns:p14="http://schemas.microsoft.com/office/powerpoint/2010/main" val="338540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671145"/>
            <a:ext cx="10469672" cy="4210046"/>
          </a:xfrm>
        </p:spPr>
        <p:txBody>
          <a:bodyPr>
            <a:normAutofit lnSpcReduction="10000"/>
          </a:bodyPr>
          <a:lstStyle/>
          <a:p>
            <a:r>
              <a:rPr lang="fi-FI" dirty="0" smtClean="0"/>
              <a:t>Ketä suojataan vierailukiellolla, kun tauti on jo laitoksessa?</a:t>
            </a:r>
          </a:p>
          <a:p>
            <a:r>
              <a:rPr lang="fi-FI" dirty="0" smtClean="0"/>
              <a:t>Ainoa ketä voitaisiin suojata on vieraat, mutta heille täytynee antaa itse päätösvalta tulevatko tapaamaan omaistaan</a:t>
            </a:r>
          </a:p>
          <a:p>
            <a:r>
              <a:rPr lang="fi-FI" dirty="0" smtClean="0"/>
              <a:t>Koko laitoksen vierailukielto on laiton ja tällaisia ei voi asettaa nykyisin</a:t>
            </a:r>
          </a:p>
          <a:p>
            <a:r>
              <a:rPr lang="fi-FI" dirty="0" smtClean="0"/>
              <a:t>Yksittäisen ihmisen vierailukielto voidaan laittaa vain </a:t>
            </a:r>
            <a:r>
              <a:rPr lang="fi-FI" dirty="0" err="1" smtClean="0"/>
              <a:t>tt</a:t>
            </a:r>
            <a:r>
              <a:rPr lang="fi-FI" dirty="0" smtClean="0"/>
              <a:t>-lain perusteella (tartuntatautilääkäri), jos on yleisvaarallinen </a:t>
            </a:r>
            <a:r>
              <a:rPr lang="fi-FI" dirty="0" err="1" smtClean="0"/>
              <a:t>tarutnatauti</a:t>
            </a:r>
            <a:r>
              <a:rPr lang="fi-FI" dirty="0"/>
              <a:t> </a:t>
            </a:r>
            <a:r>
              <a:rPr lang="fi-FI" dirty="0" smtClean="0"/>
              <a:t>(esim. tarttuva </a:t>
            </a:r>
            <a:r>
              <a:rPr lang="fi-FI" dirty="0" err="1" smtClean="0"/>
              <a:t>tbc</a:t>
            </a:r>
            <a:r>
              <a:rPr lang="fi-FI" dirty="0" smtClean="0"/>
              <a:t>)</a:t>
            </a:r>
            <a:endParaRPr lang="fi-FI" dirty="0"/>
          </a:p>
        </p:txBody>
      </p:sp>
      <p:sp>
        <p:nvSpPr>
          <p:cNvPr id="3" name="Otsikko 2"/>
          <p:cNvSpPr>
            <a:spLocks noGrp="1"/>
          </p:cNvSpPr>
          <p:nvPr>
            <p:ph type="title"/>
          </p:nvPr>
        </p:nvSpPr>
        <p:spPr/>
        <p:txBody>
          <a:bodyPr/>
          <a:lstStyle/>
          <a:p>
            <a:r>
              <a:rPr lang="fi-FI" dirty="0" smtClean="0"/>
              <a:t>Vierailukielto</a:t>
            </a:r>
            <a:endParaRPr lang="fi-FI" dirty="0"/>
          </a:p>
        </p:txBody>
      </p:sp>
    </p:spTree>
    <p:extLst>
      <p:ext uri="{BB962C8B-B14F-4D97-AF65-F5344CB8AC3E}">
        <p14:creationId xmlns:p14="http://schemas.microsoft.com/office/powerpoint/2010/main" val="61237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Koska epidemia rauhoittuu ja toimia voidaan purkaa?</a:t>
            </a:r>
            <a:endParaRPr lang="fi-FI" dirty="0"/>
          </a:p>
        </p:txBody>
      </p:sp>
    </p:spTree>
    <p:extLst>
      <p:ext uri="{BB962C8B-B14F-4D97-AF65-F5344CB8AC3E}">
        <p14:creationId xmlns:p14="http://schemas.microsoft.com/office/powerpoint/2010/main" val="4022449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283470"/>
            <a:ext cx="10469672" cy="5093682"/>
          </a:xfrm>
        </p:spPr>
        <p:txBody>
          <a:bodyPr>
            <a:normAutofit lnSpcReduction="10000"/>
          </a:bodyPr>
          <a:lstStyle/>
          <a:p>
            <a:r>
              <a:rPr lang="fi-FI" dirty="0" smtClean="0"/>
              <a:t>Noro tarttuu nopeasti ja oireilee nopeasti</a:t>
            </a:r>
          </a:p>
          <a:p>
            <a:r>
              <a:rPr lang="fi-FI" dirty="0" smtClean="0"/>
              <a:t>Jos kahteen päivään (48h) ei ole tullut uusia sairastuneita, voidaan sanoa, että epidemia on rauhoittunut </a:t>
            </a:r>
          </a:p>
          <a:p>
            <a:r>
              <a:rPr lang="fi-FI" dirty="0" smtClean="0"/>
              <a:t>Tässä vaiheessa myös altistuneet yleensä päässeet pois eristyksestä ja oireisilta oireilu loppunut</a:t>
            </a:r>
          </a:p>
          <a:p>
            <a:pPr lvl="1"/>
            <a:r>
              <a:rPr lang="fi-FI" dirty="0" smtClean="0"/>
              <a:t>Jos joku vielä oireilee, pysyy omassa huoneessaan</a:t>
            </a:r>
          </a:p>
          <a:p>
            <a:pPr lvl="1"/>
            <a:r>
              <a:rPr lang="fi-FI" dirty="0" smtClean="0"/>
              <a:t>Jos omassa huoneessaan pysyminen ei oireisen kohdalla toteudu, ei kannata ottaa uusia potilaita/asukkaita</a:t>
            </a:r>
          </a:p>
          <a:p>
            <a:r>
              <a:rPr lang="fi-FI" dirty="0" smtClean="0"/>
              <a:t>Siivotaan hyvin ja sitten uusia potilaita voi ottaa</a:t>
            </a:r>
          </a:p>
          <a:p>
            <a:r>
              <a:rPr lang="fi-FI" dirty="0" smtClean="0"/>
              <a:t>Tämän jälkeen tehostettua siivousta voi vielä jatkaa pari päivää</a:t>
            </a:r>
            <a:endParaRPr lang="fi-FI" dirty="0"/>
          </a:p>
        </p:txBody>
      </p:sp>
      <p:sp>
        <p:nvSpPr>
          <p:cNvPr id="3" name="Otsikko 2"/>
          <p:cNvSpPr>
            <a:spLocks noGrp="1"/>
          </p:cNvSpPr>
          <p:nvPr>
            <p:ph type="title"/>
          </p:nvPr>
        </p:nvSpPr>
        <p:spPr>
          <a:xfrm>
            <a:off x="862357" y="279848"/>
            <a:ext cx="10469672" cy="1003621"/>
          </a:xfrm>
        </p:spPr>
        <p:txBody>
          <a:bodyPr/>
          <a:lstStyle/>
          <a:p>
            <a:r>
              <a:rPr lang="fi-FI" dirty="0" smtClean="0"/>
              <a:t>Noro</a:t>
            </a:r>
            <a:endParaRPr lang="fi-FI" dirty="0"/>
          </a:p>
        </p:txBody>
      </p:sp>
    </p:spTree>
    <p:extLst>
      <p:ext uri="{BB962C8B-B14F-4D97-AF65-F5344CB8AC3E}">
        <p14:creationId xmlns:p14="http://schemas.microsoft.com/office/powerpoint/2010/main" val="229929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70240" y="2183307"/>
            <a:ext cx="10469672" cy="3697884"/>
          </a:xfrm>
        </p:spPr>
        <p:txBody>
          <a:bodyPr/>
          <a:lstStyle/>
          <a:p>
            <a:r>
              <a:rPr lang="fi-FI" dirty="0" smtClean="0"/>
              <a:t>Korona tarttuu pari pv ennen oireita ja korkeintaan 5vrk oireiden alkamisen jälkeen</a:t>
            </a:r>
          </a:p>
          <a:p>
            <a:r>
              <a:rPr lang="fi-FI" dirty="0" smtClean="0"/>
              <a:t>-&gt; jos 5 vuorokauteen ei ole tullut uusia oireisia, on epidemia rauhoittunut</a:t>
            </a:r>
          </a:p>
          <a:p>
            <a:r>
              <a:rPr lang="fi-FI" dirty="0" smtClean="0"/>
              <a:t>Tehostettua siivousta ja maskien pitoa kannattaa jatkaa vielä pari vrk</a:t>
            </a:r>
            <a:endParaRPr lang="fi-FI" dirty="0"/>
          </a:p>
        </p:txBody>
      </p:sp>
      <p:sp>
        <p:nvSpPr>
          <p:cNvPr id="3" name="Otsikko 2"/>
          <p:cNvSpPr>
            <a:spLocks noGrp="1"/>
          </p:cNvSpPr>
          <p:nvPr>
            <p:ph type="title"/>
          </p:nvPr>
        </p:nvSpPr>
        <p:spPr/>
        <p:txBody>
          <a:bodyPr/>
          <a:lstStyle/>
          <a:p>
            <a:r>
              <a:rPr lang="fi-FI" dirty="0" smtClean="0"/>
              <a:t>Korona/influenssa</a:t>
            </a:r>
            <a:endParaRPr lang="fi-FI" dirty="0"/>
          </a:p>
        </p:txBody>
      </p:sp>
    </p:spTree>
    <p:extLst>
      <p:ext uri="{BB962C8B-B14F-4D97-AF65-F5344CB8AC3E}">
        <p14:creationId xmlns:p14="http://schemas.microsoft.com/office/powerpoint/2010/main" val="298452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p:txBody>
          <a:bodyPr/>
          <a:lstStyle/>
          <a:p>
            <a:r>
              <a:rPr lang="fi-FI" dirty="0" smtClean="0"/>
              <a:t>Huomaa epidemia</a:t>
            </a:r>
          </a:p>
          <a:p>
            <a:r>
              <a:rPr lang="fi-FI" dirty="0" smtClean="0"/>
              <a:t>Eristä mahdollisuuksien mukaan oireilevat</a:t>
            </a:r>
          </a:p>
          <a:p>
            <a:r>
              <a:rPr lang="fi-FI" dirty="0" smtClean="0"/>
              <a:t>Ala käyttämään suojaimia</a:t>
            </a:r>
          </a:p>
          <a:p>
            <a:r>
              <a:rPr lang="fi-FI" dirty="0" smtClean="0"/>
              <a:t>Soita hygieniahoitajalta neuvoja</a:t>
            </a:r>
          </a:p>
          <a:p>
            <a:r>
              <a:rPr lang="fi-FI" dirty="0" smtClean="0"/>
              <a:t>Ohjeet ppshp.fi</a:t>
            </a:r>
            <a:endParaRPr lang="fi-FI" dirty="0"/>
          </a:p>
        </p:txBody>
      </p:sp>
      <p:sp>
        <p:nvSpPr>
          <p:cNvPr id="3" name="Otsikko 2"/>
          <p:cNvSpPr>
            <a:spLocks noGrp="1"/>
          </p:cNvSpPr>
          <p:nvPr>
            <p:ph type="title"/>
          </p:nvPr>
        </p:nvSpPr>
        <p:spPr/>
        <p:txBody>
          <a:bodyPr/>
          <a:lstStyle/>
          <a:p>
            <a:pPr algn="l"/>
            <a:r>
              <a:rPr lang="fi-FI" dirty="0" smtClean="0"/>
              <a:t>Lopuksi</a:t>
            </a:r>
            <a:endParaRPr lang="fi-FI" dirty="0"/>
          </a:p>
        </p:txBody>
      </p:sp>
    </p:spTree>
    <p:extLst>
      <p:ext uri="{BB962C8B-B14F-4D97-AF65-F5344CB8AC3E}">
        <p14:creationId xmlns:p14="http://schemas.microsoft.com/office/powerpoint/2010/main" val="364807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1981200" y="2293150"/>
            <a:ext cx="8229600" cy="3140062"/>
          </a:xfrm>
          <a:prstGeom prst="rect">
            <a:avLst/>
          </a:prstGeom>
        </p:spPr>
      </p:pic>
      <p:sp>
        <p:nvSpPr>
          <p:cNvPr id="4" name="Alanuoli 3"/>
          <p:cNvSpPr/>
          <p:nvPr/>
        </p:nvSpPr>
        <p:spPr>
          <a:xfrm>
            <a:off x="5341242" y="1717086"/>
            <a:ext cx="432048" cy="1152128"/>
          </a:xfrm>
          <a:prstGeom prst="downArrow">
            <a:avLst/>
          </a:prstGeom>
          <a:solidFill>
            <a:srgbClr val="FF0000"/>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6" name="Alanuoli 5"/>
          <p:cNvSpPr/>
          <p:nvPr/>
        </p:nvSpPr>
        <p:spPr>
          <a:xfrm rot="6367217">
            <a:off x="6853410" y="4300533"/>
            <a:ext cx="432048" cy="1152128"/>
          </a:xfrm>
          <a:prstGeom prst="downArrow">
            <a:avLst/>
          </a:prstGeom>
          <a:solidFill>
            <a:srgbClr val="FF0000"/>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Tree>
    <p:extLst>
      <p:ext uri="{BB962C8B-B14F-4D97-AF65-F5344CB8AC3E}">
        <p14:creationId xmlns:p14="http://schemas.microsoft.com/office/powerpoint/2010/main" val="181003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63987-F768-4B43-A72B-3D33D644AEAA}"/>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91C2BA95-0C47-E249-B90E-21881CD6C370}"/>
              </a:ext>
            </a:extLst>
          </p:cNvPr>
          <p:cNvPicPr>
            <a:picLocks noGrp="1" noChangeAspect="1"/>
          </p:cNvPicPr>
          <p:nvPr>
            <p:ph idx="1"/>
          </p:nvPr>
        </p:nvPicPr>
        <p:blipFill>
          <a:blip r:embed="rId2"/>
          <a:stretch>
            <a:fillRect/>
          </a:stretch>
        </p:blipFill>
        <p:spPr>
          <a:xfrm>
            <a:off x="2927648" y="239824"/>
            <a:ext cx="5472608" cy="6502625"/>
          </a:xfrm>
          <a:prstGeom prst="rect">
            <a:avLst/>
          </a:prstGeom>
        </p:spPr>
      </p:pic>
    </p:spTree>
    <p:extLst>
      <p:ext uri="{BB962C8B-B14F-4D97-AF65-F5344CB8AC3E}">
        <p14:creationId xmlns:p14="http://schemas.microsoft.com/office/powerpoint/2010/main" val="42946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normAutofit lnSpcReduction="10000"/>
          </a:bodyPr>
          <a:lstStyle/>
          <a:p>
            <a:r>
              <a:rPr lang="fi-FI" sz="2400" dirty="0"/>
              <a:t>Epidemia syntyy, jos: </a:t>
            </a:r>
            <a:endParaRPr lang="fi-FI" sz="2400" dirty="0" smtClean="0"/>
          </a:p>
          <a:p>
            <a:pPr lvl="1"/>
            <a:r>
              <a:rPr lang="fi-FI" sz="2400" dirty="0" smtClean="0"/>
              <a:t>Laitokseen tulee taudinaiheuttajaa</a:t>
            </a:r>
            <a:endParaRPr lang="fi-FI" sz="2400" dirty="0"/>
          </a:p>
          <a:p>
            <a:pPr lvl="1"/>
            <a:r>
              <a:rPr lang="fi-FI" sz="2400" dirty="0" smtClean="0"/>
              <a:t>potilaat </a:t>
            </a:r>
            <a:r>
              <a:rPr lang="fi-FI" sz="2400" dirty="0"/>
              <a:t>tartuttavat </a:t>
            </a:r>
            <a:r>
              <a:rPr lang="fi-FI" sz="2400" dirty="0" smtClean="0"/>
              <a:t>toisensa tai</a:t>
            </a:r>
            <a:endParaRPr lang="fi-FI" sz="2400" dirty="0"/>
          </a:p>
          <a:p>
            <a:pPr lvl="1"/>
            <a:r>
              <a:rPr lang="fi-FI" sz="2400" dirty="0" smtClean="0"/>
              <a:t>työntekijä </a:t>
            </a:r>
            <a:r>
              <a:rPr lang="fi-FI" sz="2400" dirty="0"/>
              <a:t>levittää taudin potilaasta itseensä/toiseen työntekijään/potilaaseen</a:t>
            </a:r>
          </a:p>
          <a:p>
            <a:pPr lvl="2"/>
            <a:r>
              <a:rPr lang="fi-FI" dirty="0" smtClean="0"/>
              <a:t>työntekijöiden </a:t>
            </a:r>
            <a:r>
              <a:rPr lang="fi-FI" dirty="0"/>
              <a:t>väliset tartunnat tapahtuvat usein taukotiloissa</a:t>
            </a:r>
            <a:r>
              <a:rPr lang="fi-FI" dirty="0" smtClean="0"/>
              <a:t>.</a:t>
            </a:r>
          </a:p>
          <a:p>
            <a:pPr lvl="2"/>
            <a:endParaRPr lang="fi-FI" dirty="0" smtClean="0"/>
          </a:p>
          <a:p>
            <a:r>
              <a:rPr lang="fi-FI" sz="2400" dirty="0" smtClean="0"/>
              <a:t>Jos </a:t>
            </a:r>
            <a:r>
              <a:rPr lang="fi-FI" sz="2400" dirty="0"/>
              <a:t>työntekijä sairastuu epidemian aikana, suojainten/käsidesin/oikeitten toimintatapojen käyttö ei ole onnistunut. </a:t>
            </a:r>
          </a:p>
          <a:p>
            <a:endParaRPr lang="fi-FI" dirty="0"/>
          </a:p>
        </p:txBody>
      </p:sp>
      <p:sp>
        <p:nvSpPr>
          <p:cNvPr id="3" name="Otsikko 2"/>
          <p:cNvSpPr>
            <a:spLocks noGrp="1"/>
          </p:cNvSpPr>
          <p:nvPr>
            <p:ph type="title"/>
          </p:nvPr>
        </p:nvSpPr>
        <p:spPr/>
        <p:txBody>
          <a:bodyPr/>
          <a:lstStyle/>
          <a:p>
            <a:r>
              <a:rPr lang="fi-FI" dirty="0" smtClean="0"/>
              <a:t>Epidemian synty</a:t>
            </a:r>
            <a:endParaRPr lang="fi-FI" dirty="0"/>
          </a:p>
        </p:txBody>
      </p:sp>
    </p:spTree>
    <p:extLst>
      <p:ext uri="{BB962C8B-B14F-4D97-AF65-F5344CB8AC3E}">
        <p14:creationId xmlns:p14="http://schemas.microsoft.com/office/powerpoint/2010/main" val="226564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kstin paikkamerkki 2"/>
          <p:cNvSpPr>
            <a:spLocks noGrp="1"/>
          </p:cNvSpPr>
          <p:nvPr>
            <p:ph type="body" idx="1"/>
          </p:nvPr>
        </p:nvSpPr>
        <p:spPr/>
        <p:txBody>
          <a:bodyPr>
            <a:normAutofit fontScale="77500" lnSpcReduction="20000"/>
          </a:bodyPr>
          <a:lstStyle/>
          <a:p>
            <a:pPr eaLnBrk="1" hangingPunct="1"/>
            <a:r>
              <a:rPr lang="fi-FI" sz="4000" dirty="0" smtClean="0">
                <a:hlinkClick r:id="rId2"/>
              </a:rPr>
              <a:t>Mikrobit leviää vastaanotolla 1</a:t>
            </a:r>
            <a:endParaRPr lang="fi-FI" sz="4000" dirty="0" smtClean="0"/>
          </a:p>
          <a:p>
            <a:pPr eaLnBrk="1" hangingPunct="1"/>
            <a:endParaRPr lang="fi-FI" sz="4000" dirty="0" smtClean="0">
              <a:hlinkClick r:id="rId3"/>
            </a:endParaRPr>
          </a:p>
          <a:p>
            <a:pPr eaLnBrk="1" hangingPunct="1"/>
            <a:r>
              <a:rPr lang="fi-FI" sz="4000" dirty="0" smtClean="0">
                <a:hlinkClick r:id="rId3"/>
              </a:rPr>
              <a:t>Mikrobit leviää vastaanotolla 2</a:t>
            </a:r>
            <a:endParaRPr lang="fi-FI" sz="4000" dirty="0"/>
          </a:p>
        </p:txBody>
      </p:sp>
      <p:pic>
        <p:nvPicPr>
          <p:cNvPr id="4" name="Picture 9" descr="C:\Users\puhtote\AppData\Local\Microsoft\Windows\Temporary Internet Files\Content.IE5\EBJGH9ZG\200px-Yersinia_pestis_fluoresce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749" y="1389419"/>
            <a:ext cx="2414125" cy="2389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C:\Users\puhtote\AppData\Local\Microsoft\Windows\Temporary Internet Files\Content.IE5\NB63LOX6\ebola-virus-particles[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768518" y="620688"/>
            <a:ext cx="2222917" cy="1916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puhtote\AppData\Local\Microsoft\Windows\Temporary Internet Files\Content.IE5\UYF6ON9O\250px-Gram_Stain_Anthrax[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7389" y="4501433"/>
            <a:ext cx="2286000" cy="1545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Users\puhtote\AppData\Local\Microsoft\Windows\Temporary Internet Files\Content.IE5\EBJGH9ZG\virus[1].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94325" y="305870"/>
            <a:ext cx="1932087" cy="1956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Users\puhtote\AppData\Local\Microsoft\Windows\Temporary Internet Files\Content.IE5\TUR1X7KD\TreponemaPallidum[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415" y="4776093"/>
            <a:ext cx="2131842" cy="186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24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2183307"/>
            <a:ext cx="3352196" cy="2056184"/>
          </a:xfrm>
        </p:spPr>
        <p:txBody>
          <a:bodyPr>
            <a:normAutofit fontScale="77500" lnSpcReduction="20000"/>
          </a:bodyPr>
          <a:lstStyle/>
          <a:p>
            <a:r>
              <a:rPr lang="fi-FI" dirty="0" smtClean="0"/>
              <a:t>Epidemiasta pidetään rivilistausta, että tiedetään kuka on sairastunut ja milloin</a:t>
            </a:r>
            <a:endParaRPr lang="fi-FI" dirty="0"/>
          </a:p>
        </p:txBody>
      </p:sp>
      <p:sp>
        <p:nvSpPr>
          <p:cNvPr id="3" name="Otsikko 2"/>
          <p:cNvSpPr>
            <a:spLocks noGrp="1"/>
          </p:cNvSpPr>
          <p:nvPr>
            <p:ph type="title"/>
          </p:nvPr>
        </p:nvSpPr>
        <p:spPr/>
        <p:txBody>
          <a:bodyPr/>
          <a:lstStyle/>
          <a:p>
            <a:r>
              <a:rPr lang="fi-FI" dirty="0" smtClean="0"/>
              <a:t>Rivilistaus</a:t>
            </a:r>
            <a:endParaRPr lang="fi-FI" dirty="0"/>
          </a:p>
        </p:txBody>
      </p:sp>
      <p:pic>
        <p:nvPicPr>
          <p:cNvPr id="4" name="Kuva 3"/>
          <p:cNvPicPr>
            <a:picLocks noChangeAspect="1"/>
          </p:cNvPicPr>
          <p:nvPr/>
        </p:nvPicPr>
        <p:blipFill>
          <a:blip r:embed="rId2"/>
          <a:stretch>
            <a:fillRect/>
          </a:stretch>
        </p:blipFill>
        <p:spPr>
          <a:xfrm>
            <a:off x="4306079" y="1646266"/>
            <a:ext cx="7553325" cy="4762500"/>
          </a:xfrm>
          <a:prstGeom prst="rect">
            <a:avLst/>
          </a:prstGeom>
        </p:spPr>
      </p:pic>
    </p:spTree>
    <p:extLst>
      <p:ext uri="{BB962C8B-B14F-4D97-AF65-F5344CB8AC3E}">
        <p14:creationId xmlns:p14="http://schemas.microsoft.com/office/powerpoint/2010/main" val="2504713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Miten epidemia saadaan hallintaan= loppumaan?</a:t>
            </a:r>
            <a:endParaRPr lang="fi-FI" dirty="0"/>
          </a:p>
        </p:txBody>
      </p:sp>
    </p:spTree>
    <p:extLst>
      <p:ext uri="{BB962C8B-B14F-4D97-AF65-F5344CB8AC3E}">
        <p14:creationId xmlns:p14="http://schemas.microsoft.com/office/powerpoint/2010/main" val="67090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671145"/>
            <a:ext cx="10469672" cy="4761186"/>
          </a:xfrm>
        </p:spPr>
        <p:txBody>
          <a:bodyPr>
            <a:normAutofit fontScale="92500" lnSpcReduction="20000"/>
          </a:bodyPr>
          <a:lstStyle/>
          <a:p>
            <a:r>
              <a:rPr lang="fi-FI" dirty="0" smtClean="0"/>
              <a:t>Epidemiassa osaston potilaat/asukkaat jaetaan kolmeen osaan eli kohorttiin (eli </a:t>
            </a:r>
            <a:r>
              <a:rPr lang="fi-FI" dirty="0" err="1" smtClean="0"/>
              <a:t>kohortoidaan</a:t>
            </a:r>
            <a:r>
              <a:rPr lang="fi-FI" dirty="0" smtClean="0"/>
              <a:t> asukkaat)</a:t>
            </a:r>
          </a:p>
          <a:p>
            <a:pPr lvl="1"/>
            <a:r>
              <a:rPr lang="fi-FI" dirty="0" smtClean="0">
                <a:solidFill>
                  <a:srgbClr val="FF0000"/>
                </a:solidFill>
              </a:rPr>
              <a:t>Positiiviset</a:t>
            </a:r>
          </a:p>
          <a:p>
            <a:pPr lvl="1"/>
            <a:r>
              <a:rPr lang="fi-FI" dirty="0" smtClean="0">
                <a:solidFill>
                  <a:srgbClr val="FFC000"/>
                </a:solidFill>
              </a:rPr>
              <a:t>Altistuneet</a:t>
            </a:r>
          </a:p>
          <a:p>
            <a:pPr lvl="1"/>
            <a:r>
              <a:rPr lang="fi-FI" dirty="0" smtClean="0">
                <a:solidFill>
                  <a:srgbClr val="00B050"/>
                </a:solidFill>
              </a:rPr>
              <a:t>Puhtaat</a:t>
            </a:r>
          </a:p>
          <a:p>
            <a:r>
              <a:rPr lang="fi-FI" dirty="0" smtClean="0">
                <a:solidFill>
                  <a:srgbClr val="3F3F3F"/>
                </a:solidFill>
              </a:rPr>
              <a:t>Eri kohortit ei saa sekoittua toisiinsa. Tällöin epidemia sammuu nopeammin. Aina ei ole mahdollista pitkäaikaislaitoksissa. Tällöin pyritään siihen, että työntekijät eivät sairastuisi.</a:t>
            </a:r>
          </a:p>
          <a:p>
            <a:r>
              <a:rPr lang="fi-FI" dirty="0" smtClean="0">
                <a:solidFill>
                  <a:srgbClr val="3F3F3F"/>
                </a:solidFill>
              </a:rPr>
              <a:t>Vertaa, miten toimittiin koronan alkuaikoina </a:t>
            </a:r>
            <a:r>
              <a:rPr lang="fi-FI" dirty="0" err="1" smtClean="0">
                <a:solidFill>
                  <a:srgbClr val="3F3F3F"/>
                </a:solidFill>
              </a:rPr>
              <a:t>joissan</a:t>
            </a:r>
            <a:r>
              <a:rPr lang="fi-FI" dirty="0" smtClean="0">
                <a:solidFill>
                  <a:srgbClr val="3F3F3F"/>
                </a:solidFill>
              </a:rPr>
              <a:t> kodeissa: sairastunut oli omassa huoneessaan, kävi omassa vessassaan (tai viimeisenä) ja pääsi pois vasta, kun karanteeniaika oli ohi-&gt; muut perheenjäsenet eivät saaneet tartuntaa</a:t>
            </a:r>
          </a:p>
          <a:p>
            <a:endParaRPr lang="fi-FI" dirty="0">
              <a:solidFill>
                <a:srgbClr val="3F3F3F"/>
              </a:solidFill>
            </a:endParaRPr>
          </a:p>
        </p:txBody>
      </p:sp>
      <p:sp>
        <p:nvSpPr>
          <p:cNvPr id="3" name="Otsikko 2"/>
          <p:cNvSpPr>
            <a:spLocks noGrp="1"/>
          </p:cNvSpPr>
          <p:nvPr>
            <p:ph type="title"/>
          </p:nvPr>
        </p:nvSpPr>
        <p:spPr>
          <a:xfrm>
            <a:off x="862357" y="342909"/>
            <a:ext cx="10469672" cy="1003621"/>
          </a:xfrm>
        </p:spPr>
        <p:txBody>
          <a:bodyPr/>
          <a:lstStyle/>
          <a:p>
            <a:r>
              <a:rPr lang="fi-FI" dirty="0" err="1" smtClean="0"/>
              <a:t>Kohortointi</a:t>
            </a:r>
            <a:r>
              <a:rPr lang="fi-FI" dirty="0" smtClean="0"/>
              <a:t> eli jaotellaan samanlaiset omiin koreihinsa</a:t>
            </a:r>
            <a:endParaRPr lang="fi-FI" dirty="0"/>
          </a:p>
        </p:txBody>
      </p:sp>
    </p:spTree>
    <p:extLst>
      <p:ext uri="{BB962C8B-B14F-4D97-AF65-F5344CB8AC3E}">
        <p14:creationId xmlns:p14="http://schemas.microsoft.com/office/powerpoint/2010/main" val="183210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u="sng" dirty="0" smtClean="0"/>
              <a:t>Näytteillä</a:t>
            </a:r>
            <a:r>
              <a:rPr lang="fi-FI" dirty="0" smtClean="0"/>
              <a:t> positiiviseksi todettu</a:t>
            </a:r>
          </a:p>
          <a:p>
            <a:r>
              <a:rPr lang="fi-FI" dirty="0" smtClean="0"/>
              <a:t>Jos jo todettu, että on epidemia, kaikista oireisista ei tarvitse ottaa näytteitä, vaan voidaan todeta </a:t>
            </a:r>
            <a:r>
              <a:rPr lang="fi-FI" u="sng" dirty="0" smtClean="0"/>
              <a:t>oireilun perusteella</a:t>
            </a:r>
            <a:r>
              <a:rPr lang="fi-FI" dirty="0" smtClean="0"/>
              <a:t>, että henkilö sairastaa tautia (yksikössä noroa, joten päätellään että ripuli=noro)</a:t>
            </a:r>
            <a:endParaRPr lang="fi-FI" dirty="0"/>
          </a:p>
        </p:txBody>
      </p:sp>
      <p:sp>
        <p:nvSpPr>
          <p:cNvPr id="3" name="Otsikko 2"/>
          <p:cNvSpPr>
            <a:spLocks noGrp="1"/>
          </p:cNvSpPr>
          <p:nvPr>
            <p:ph type="title"/>
          </p:nvPr>
        </p:nvSpPr>
        <p:spPr/>
        <p:txBody>
          <a:bodyPr/>
          <a:lstStyle/>
          <a:p>
            <a:r>
              <a:rPr lang="fi-FI" dirty="0" smtClean="0">
                <a:solidFill>
                  <a:srgbClr val="FF0000"/>
                </a:solidFill>
              </a:rPr>
              <a:t>Positiivinen</a:t>
            </a:r>
            <a:endParaRPr lang="fi-FI" dirty="0">
              <a:solidFill>
                <a:srgbClr val="FF0000"/>
              </a:solidFill>
            </a:endParaRPr>
          </a:p>
        </p:txBody>
      </p:sp>
    </p:spTree>
    <p:extLst>
      <p:ext uri="{BB962C8B-B14F-4D97-AF65-F5344CB8AC3E}">
        <p14:creationId xmlns:p14="http://schemas.microsoft.com/office/powerpoint/2010/main" val="104559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259820"/>
            <a:ext cx="10469672" cy="5101566"/>
          </a:xfrm>
        </p:spPr>
        <p:txBody>
          <a:bodyPr>
            <a:normAutofit/>
          </a:bodyPr>
          <a:lstStyle/>
          <a:p>
            <a:pPr>
              <a:buFont typeface="Wingdings" pitchFamily="2" charset="2"/>
              <a:buChar char="§"/>
              <a:defRPr/>
            </a:pPr>
            <a:r>
              <a:rPr lang="fi-FI" sz="2400" dirty="0" smtClean="0">
                <a:solidFill>
                  <a:sysClr val="windowText" lastClr="000000"/>
                </a:solidFill>
                <a:latin typeface="Calibri"/>
              </a:rPr>
              <a:t>Sairaan kanssa tartuttamisaikana tekemisissä ollut</a:t>
            </a:r>
          </a:p>
          <a:p>
            <a:pPr>
              <a:buFont typeface="Wingdings" pitchFamily="2" charset="2"/>
              <a:buChar char="§"/>
              <a:defRPr/>
            </a:pPr>
            <a:r>
              <a:rPr lang="fi-FI" sz="2400" dirty="0" smtClean="0">
                <a:solidFill>
                  <a:sysClr val="windowText" lastClr="000000"/>
                </a:solidFill>
                <a:latin typeface="Calibri"/>
              </a:rPr>
              <a:t>Tartuttamisaika on eripituinen eri taudeilla</a:t>
            </a:r>
          </a:p>
          <a:p>
            <a:pPr lvl="1">
              <a:buFont typeface="Wingdings" pitchFamily="2" charset="2"/>
              <a:buChar char="§"/>
              <a:defRPr/>
            </a:pPr>
            <a:r>
              <a:rPr lang="fi-FI" sz="2400" dirty="0">
                <a:solidFill>
                  <a:sysClr val="windowText" lastClr="000000"/>
                </a:solidFill>
                <a:latin typeface="Calibri"/>
              </a:rPr>
              <a:t> Yleensä katsotaan </a:t>
            </a:r>
            <a:r>
              <a:rPr lang="fi-FI" sz="2400" dirty="0" smtClean="0">
                <a:solidFill>
                  <a:sysClr val="windowText" lastClr="000000"/>
                </a:solidFill>
                <a:latin typeface="Calibri"/>
              </a:rPr>
              <a:t>oireiden alusta</a:t>
            </a:r>
          </a:p>
          <a:p>
            <a:pPr lvl="1">
              <a:buFont typeface="Wingdings" pitchFamily="2" charset="2"/>
              <a:buChar char="§"/>
              <a:defRPr/>
            </a:pPr>
            <a:r>
              <a:rPr lang="fi-FI" sz="2400" dirty="0" smtClean="0">
                <a:solidFill>
                  <a:sysClr val="windowText" lastClr="000000"/>
                </a:solidFill>
                <a:latin typeface="Calibri"/>
              </a:rPr>
              <a:t>esim. korona 2 päivää ennen oireita, noro oireen alusta</a:t>
            </a:r>
          </a:p>
          <a:p>
            <a:pPr>
              <a:buFont typeface="Wingdings" pitchFamily="2" charset="2"/>
              <a:buChar char="§"/>
              <a:defRPr/>
            </a:pPr>
            <a:r>
              <a:rPr lang="fi-FI" sz="2400" dirty="0" smtClean="0">
                <a:solidFill>
                  <a:sysClr val="windowText" lastClr="000000"/>
                </a:solidFill>
                <a:latin typeface="Calibri"/>
              </a:rPr>
              <a:t>Esim</a:t>
            </a:r>
            <a:r>
              <a:rPr lang="fi-FI" sz="2400" dirty="0">
                <a:solidFill>
                  <a:sysClr val="windowText" lastClr="000000"/>
                </a:solidFill>
                <a:latin typeface="Calibri"/>
              </a:rPr>
              <a:t>. Martta sairastuu </a:t>
            </a:r>
            <a:r>
              <a:rPr lang="fi-FI" sz="2400" dirty="0" smtClean="0">
                <a:solidFill>
                  <a:sysClr val="windowText" lastClr="000000"/>
                </a:solidFill>
                <a:latin typeface="Calibri"/>
              </a:rPr>
              <a:t>noroon ke, </a:t>
            </a:r>
            <a:r>
              <a:rPr lang="fi-FI" sz="2400" dirty="0">
                <a:solidFill>
                  <a:sysClr val="windowText" lastClr="000000"/>
                </a:solidFill>
                <a:latin typeface="Calibri"/>
              </a:rPr>
              <a:t>Ville to ja työntekijä pe. </a:t>
            </a:r>
          </a:p>
          <a:p>
            <a:pPr lvl="2">
              <a:buFont typeface="Wingdings" pitchFamily="2" charset="2"/>
              <a:buChar char="§"/>
              <a:defRPr/>
            </a:pPr>
            <a:r>
              <a:rPr lang="fi-FI" dirty="0" smtClean="0">
                <a:solidFill>
                  <a:sysClr val="windowText" lastClr="000000"/>
                </a:solidFill>
                <a:latin typeface="Calibri"/>
              </a:rPr>
              <a:t>Altistuneita Martan kanssa ke-aamun jälkeen, Villen kanssa to-aamun jälkeen ja työntekijän kanssa pe-aamusta lähtien tekemisissä olleet</a:t>
            </a:r>
          </a:p>
          <a:p>
            <a:pPr lvl="2">
              <a:buFont typeface="Wingdings" pitchFamily="2" charset="2"/>
              <a:buChar char="§"/>
              <a:defRPr/>
            </a:pPr>
            <a:r>
              <a:rPr lang="fi-FI" dirty="0" smtClean="0">
                <a:solidFill>
                  <a:sysClr val="windowText" lastClr="000000"/>
                </a:solidFill>
                <a:latin typeface="Calibri"/>
              </a:rPr>
              <a:t>lähitekemisissä olleet, esim. huonekaverit tai jos on ollut jotain ryhmätilaisuuksia, jossa ollaan oltu pitempään vierekkäin tai noron kyseessä ollessa lisäksi samaa vessaa käyttäneet</a:t>
            </a:r>
            <a:endParaRPr lang="fi-FI" dirty="0">
              <a:solidFill>
                <a:sysClr val="windowText" lastClr="000000"/>
              </a:solidFill>
              <a:latin typeface="Calibri"/>
            </a:endParaRPr>
          </a:p>
          <a:p>
            <a:endParaRPr lang="fi-FI" dirty="0"/>
          </a:p>
        </p:txBody>
      </p:sp>
      <p:sp>
        <p:nvSpPr>
          <p:cNvPr id="3" name="Otsikko 2"/>
          <p:cNvSpPr>
            <a:spLocks noGrp="1"/>
          </p:cNvSpPr>
          <p:nvPr>
            <p:ph type="title"/>
          </p:nvPr>
        </p:nvSpPr>
        <p:spPr>
          <a:xfrm>
            <a:off x="862357" y="256199"/>
            <a:ext cx="10469672" cy="1003621"/>
          </a:xfrm>
        </p:spPr>
        <p:txBody>
          <a:bodyPr/>
          <a:lstStyle/>
          <a:p>
            <a:r>
              <a:rPr lang="fi-FI" dirty="0" smtClean="0">
                <a:solidFill>
                  <a:srgbClr val="FFC000"/>
                </a:solidFill>
              </a:rPr>
              <a:t>Altistunut</a:t>
            </a:r>
            <a:endParaRPr lang="fi-FI" dirty="0">
              <a:solidFill>
                <a:srgbClr val="FFC000"/>
              </a:solidFill>
            </a:endParaRPr>
          </a:p>
        </p:txBody>
      </p:sp>
    </p:spTree>
    <p:extLst>
      <p:ext uri="{BB962C8B-B14F-4D97-AF65-F5344CB8AC3E}">
        <p14:creationId xmlns:p14="http://schemas.microsoft.com/office/powerpoint/2010/main" val="4167221698"/>
      </p:ext>
    </p:extLst>
  </p:cSld>
  <p:clrMapOvr>
    <a:masterClrMapping/>
  </p:clrMapOvr>
</p:sld>
</file>

<file path=ppt/theme/theme1.xml><?xml version="1.0" encoding="utf-8"?>
<a:theme xmlns:a="http://schemas.openxmlformats.org/drawingml/2006/main" name="1_OYS esityspohja">
  <a:themeElements>
    <a:clrScheme name="Mukautettu 7">
      <a:dk1>
        <a:srgbClr val="FFFFFF"/>
      </a:dk1>
      <a:lt1>
        <a:srgbClr val="FFFFFF"/>
      </a:lt1>
      <a:dk2>
        <a:srgbClr val="00A0BE"/>
      </a:dk2>
      <a:lt2>
        <a:srgbClr val="E83278"/>
      </a:lt2>
      <a:accent1>
        <a:srgbClr val="91AA9D"/>
      </a:accent1>
      <a:accent2>
        <a:srgbClr val="415C88"/>
      </a:accent2>
      <a:accent3>
        <a:srgbClr val="00A0BE"/>
      </a:accent3>
      <a:accent4>
        <a:srgbClr val="E83278"/>
      </a:accent4>
      <a:accent5>
        <a:srgbClr val="415C88"/>
      </a:accent5>
      <a:accent6>
        <a:srgbClr val="91AA9D"/>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2.xml><?xml version="1.0" encoding="utf-8"?>
<a:theme xmlns:a="http://schemas.openxmlformats.org/drawingml/2006/main" name="Vaihtoehtoiset etusivupohjat">
  <a:themeElements>
    <a:clrScheme name="Mukautettu 8">
      <a:dk1>
        <a:srgbClr val="FFFFFF"/>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3.xml><?xml version="1.0" encoding="utf-8"?>
<a:theme xmlns:a="http://schemas.openxmlformats.org/drawingml/2006/main" name="Vaihtoehtoiset väliotsikkopohjat">
  <a:themeElements>
    <a:clrScheme name="Mukautettu 2">
      <a:dk1>
        <a:sysClr val="windowText" lastClr="000000"/>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4.xml><?xml version="1.0" encoding="utf-8"?>
<a:theme xmlns:a="http://schemas.openxmlformats.org/drawingml/2006/main" name="Pohjat tekstillä ja kapealla kuvalla">
  <a:themeElements>
    <a:clrScheme name="Mukautettu 2">
      <a:dk1>
        <a:sysClr val="windowText" lastClr="000000"/>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5.xml><?xml version="1.0" encoding="utf-8"?>
<a:theme xmlns:a="http://schemas.openxmlformats.org/drawingml/2006/main" name="Viimeisen dian pohja">
  <a:themeElements>
    <a:clrScheme name="Mukautettu 2">
      <a:dk1>
        <a:sysClr val="windowText" lastClr="000000"/>
      </a:dk1>
      <a:lt1>
        <a:srgbClr val="FFFFFF"/>
      </a:lt1>
      <a:dk2>
        <a:srgbClr val="00A0BE"/>
      </a:dk2>
      <a:lt2>
        <a:srgbClr val="FFFFFF"/>
      </a:lt2>
      <a:accent1>
        <a:srgbClr val="00A0BE"/>
      </a:accent1>
      <a:accent2>
        <a:srgbClr val="E83278"/>
      </a:accent2>
      <a:accent3>
        <a:srgbClr val="91AA9D"/>
      </a:accent3>
      <a:accent4>
        <a:srgbClr val="415C88"/>
      </a:accent4>
      <a:accent5>
        <a:srgbClr val="4BACC6"/>
      </a:accent5>
      <a:accent6>
        <a:srgbClr val="E83278"/>
      </a:accent6>
      <a:hlink>
        <a:srgbClr val="00A0BE"/>
      </a:hlink>
      <a:folHlink>
        <a:srgbClr val="415C88"/>
      </a:folHlink>
    </a:clrScheme>
    <a:fontScheme name="OYS fontit">
      <a:majorFont>
        <a:latin typeface="Poppins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S_pohja_19112019.potm" id="{4C571741-60A0-41A6-A747-376D12AD1937}" vid="{C737914D-B910-4166-AC3E-6F562E4DD87E}"/>
    </a:ext>
  </a:extLst>
</a:theme>
</file>

<file path=ppt/theme/theme6.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d3e50268-7799-48af-83c3-9a9b063078bc">MUAVRSSTWASF-92438712-427</_dlc_DocId>
    <_dlc_DocIdUrl xmlns="d3e50268-7799-48af-83c3-9a9b063078bc">
      <Url>https://internet.oysnet.ppshp.fi/dokumentit/_layouts/15/DocIdRedir.aspx?ID=MUAVRSSTWASF-92438712-427</Url>
      <Description>MUAVRSSTWASF-92438712-427</Description>
    </_dlc_DocIdUrl>
    <Language xmlns="http://schemas.microsoft.com/sharepoint/v3">Finnish (Finland)</Language>
    <dcbcdd319c9d484f9dc5161892e5c0c3 xmlns="d3e50268-7799-48af-83c3-9a9b063078bc">
      <Terms xmlns="http://schemas.microsoft.com/office/infopath/2007/PartnerControls"/>
    </dcbcdd319c9d484f9dc5161892e5c0c3>
    <Dokumentin_x0020_sisällöstä_x0020_vastaava_x0028_t_x0029__x0020__x002f__x0020_asiantuntija_x0028_t_x0029_ xmlns="0af04246-5dcb-4e38-b8a1-4adaeb368127">
      <UserInfo>
        <DisplayName>i:0#.w|oysnet\puhtote</DisplayName>
        <AccountId>249</AccountId>
        <AccountType/>
      </UserInfo>
    </Dokumentin_x0020_sisällöstä_x0020_vastaava_x0028_t_x0029__x0020__x002f__x0020_asiantuntija_x0028_t_x0029_>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Potilaan hoitoon osallistuva henkilöstö</TermName>
          <TermId xmlns="http://schemas.microsoft.com/office/infopath/2007/PartnerControls">21074a2b-1b44-417e-9c72-4d731d4c7a78</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Pohjois-Pohjanmaan sairaanhoitopiiri</TermName>
          <TermId xmlns="http://schemas.microsoft.com/office/infopath/2007/PartnerControls">be8cbbf1-c5fa-44e0-8d6c-f88ba4a3bcc6</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166</Value>
      <Value>165</Value>
      <Value>10</Value>
      <Value>42</Value>
      <Value>3</Value>
      <Value>1</Value>
    </TaxCatchAll>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2023-04-25T21:00:00+00:00</Koulutuksen_x0020_ajankohta>
    <Julkaistu_x0020_intranetiin xmlns="d3e50268-7799-48af-83c3-9a9b063078bc">false</Julkaistu_x0020_intranetiin>
    <Julkaistu_x0020_internetiin xmlns="d3e50268-7799-48af-83c3-9a9b063078bc">false</Julkaistu_x0020_internetiin>
  </documentManagement>
</p:properties>
</file>

<file path=customXml/item4.xml><?xml version="1.0" encoding="utf-8"?>
<?mso-contentType ?>
<SharedContentType xmlns="Microsoft.SharePoint.Taxonomy.ContentTypeSync" SourceId="fe7d6957-b623-48c5-941b-77be73948d87" ContentTypeId="0x010100E993358E494F344F8D6048E76D09AF020A" PreviousValue="false"/>
</file>

<file path=customXml/item5.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13000959c0f6843a30fd9fccf4aad81d">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25e210337e4485dc95c5e8087b813b2b"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Language"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0C9535-7018-4814-AA00-61AC151865D5}">
  <ds:schemaRefs>
    <ds:schemaRef ds:uri="http://schemas.microsoft.com/sharepoint/v3/contenttype/forms"/>
  </ds:schemaRefs>
</ds:datastoreItem>
</file>

<file path=customXml/itemProps2.xml><?xml version="1.0" encoding="utf-8"?>
<ds:datastoreItem xmlns:ds="http://schemas.openxmlformats.org/officeDocument/2006/customXml" ds:itemID="{9837A552-33C1-41B6-92FE-EDD2650B0F14}">
  <ds:schemaRefs>
    <ds:schemaRef ds:uri="http://schemas.microsoft.com/sharepoint/events"/>
  </ds:schemaRefs>
</ds:datastoreItem>
</file>

<file path=customXml/itemProps3.xml><?xml version="1.0" encoding="utf-8"?>
<ds:datastoreItem xmlns:ds="http://schemas.openxmlformats.org/officeDocument/2006/customXml" ds:itemID="{7E5215B9-6DA9-4451-ABFA-91B8D48B778E}">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dcmitype/"/>
    <ds:schemaRef ds:uri="d3e50268-7799-48af-83c3-9a9b063078bc"/>
    <ds:schemaRef ds:uri="0af04246-5dcb-4e38-b8a1-4adaeb368127"/>
    <ds:schemaRef ds:uri="http://schemas.microsoft.com/sharepoint/v3"/>
    <ds:schemaRef ds:uri="http://www.w3.org/XML/1998/namespace"/>
  </ds:schemaRefs>
</ds:datastoreItem>
</file>

<file path=customXml/itemProps4.xml><?xml version="1.0" encoding="utf-8"?>
<ds:datastoreItem xmlns:ds="http://schemas.openxmlformats.org/officeDocument/2006/customXml" ds:itemID="{B45948D9-394A-4CD0-AF5E-4D824B036C6D}"/>
</file>

<file path=customXml/itemProps5.xml><?xml version="1.0" encoding="utf-8"?>
<ds:datastoreItem xmlns:ds="http://schemas.openxmlformats.org/officeDocument/2006/customXml" ds:itemID="{87FB7080-CD62-4DB8-BD6A-BFB3B4C9AEE9}"/>
</file>

<file path=docProps/app.xml><?xml version="1.0" encoding="utf-8"?>
<Properties xmlns="http://schemas.openxmlformats.org/officeDocument/2006/extended-properties" xmlns:vt="http://schemas.openxmlformats.org/officeDocument/2006/docPropsVTypes">
  <Template>OYS_pohja_19112019</Template>
  <TotalTime>1364</TotalTime>
  <Words>1147</Words>
  <Application>Microsoft Office PowerPoint</Application>
  <PresentationFormat>Laajakuva</PresentationFormat>
  <Paragraphs>126</Paragraphs>
  <Slides>27</Slides>
  <Notes>0</Notes>
  <HiddenSlides>1</HiddenSlides>
  <MMClips>0</MMClips>
  <ScaleCrop>false</ScaleCrop>
  <HeadingPairs>
    <vt:vector size="6" baseType="variant">
      <vt:variant>
        <vt:lpstr>Käytetyt fontit</vt:lpstr>
      </vt:variant>
      <vt:variant>
        <vt:i4>8</vt:i4>
      </vt:variant>
      <vt:variant>
        <vt:lpstr>Teema</vt:lpstr>
      </vt:variant>
      <vt:variant>
        <vt:i4>6</vt:i4>
      </vt:variant>
      <vt:variant>
        <vt:lpstr>Dian otsikot</vt:lpstr>
      </vt:variant>
      <vt:variant>
        <vt:i4>27</vt:i4>
      </vt:variant>
    </vt:vector>
  </HeadingPairs>
  <TitlesOfParts>
    <vt:vector size="41" baseType="lpstr">
      <vt:lpstr>Arial</vt:lpstr>
      <vt:lpstr>Calibri</vt:lpstr>
      <vt:lpstr>Calibri Light</vt:lpstr>
      <vt:lpstr>Montserrat</vt:lpstr>
      <vt:lpstr>Montserrat SemiBold</vt:lpstr>
      <vt:lpstr>Poppins ExtraBold</vt:lpstr>
      <vt:lpstr>Trebuchet MS</vt:lpstr>
      <vt:lpstr>Wingdings</vt:lpstr>
      <vt:lpstr>1_OYS esityspohja</vt:lpstr>
      <vt:lpstr>Vaihtoehtoiset etusivupohjat</vt:lpstr>
      <vt:lpstr>Vaihtoehtoiset väliotsikkopohjat</vt:lpstr>
      <vt:lpstr>Pohjat tekstillä ja kapealla kuvalla</vt:lpstr>
      <vt:lpstr>Viimeisen dian pohja</vt:lpstr>
      <vt:lpstr>Mukautettu suunnittelumalli</vt:lpstr>
      <vt:lpstr>Epidemian hallinta</vt:lpstr>
      <vt:lpstr>PowerPoint-esitys</vt:lpstr>
      <vt:lpstr>Epidemian synty</vt:lpstr>
      <vt:lpstr>PowerPoint-esitys</vt:lpstr>
      <vt:lpstr>Rivilistaus</vt:lpstr>
      <vt:lpstr>Miten epidemia saadaan hallintaan= loppumaan?</vt:lpstr>
      <vt:lpstr>Kohortointi eli jaotellaan samanlaiset omiin koreihinsa</vt:lpstr>
      <vt:lpstr>Positiivinen</vt:lpstr>
      <vt:lpstr>Altistunut</vt:lpstr>
      <vt:lpstr>Puhdas (ei positiivinen eikä altistunut)</vt:lpstr>
      <vt:lpstr>Positiivisten varotoimet</vt:lpstr>
      <vt:lpstr>Altistuneiden varotoimet</vt:lpstr>
      <vt:lpstr>Puhtaat</vt:lpstr>
      <vt:lpstr>Näytteet</vt:lpstr>
      <vt:lpstr>Siivous</vt:lpstr>
      <vt:lpstr>Suojainten käyttö</vt:lpstr>
      <vt:lpstr>Maskit</vt:lpstr>
      <vt:lpstr>Työvaatteet</vt:lpstr>
      <vt:lpstr>Epidemia laajenee?</vt:lpstr>
      <vt:lpstr>Jos epidemia laajenee</vt:lpstr>
      <vt:lpstr>Vierailukielto</vt:lpstr>
      <vt:lpstr>Koska epidemia rauhoittuu ja toimia voidaan purkaa?</vt:lpstr>
      <vt:lpstr>Noro</vt:lpstr>
      <vt:lpstr>Korona/influenssa</vt:lpstr>
      <vt:lpstr>Lopuksi</vt:lpstr>
      <vt:lpstr>PowerPoint-esitys</vt:lpstr>
      <vt:lpstr>PowerPoint-esitys</vt:lpstr>
    </vt:vector>
  </TitlesOfParts>
  <Company>PPSHP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Epidemian hallinta 26.4.2023</dc:title>
  <dc:creator>Lohva Mirka</dc:creator>
  <cp:keywords/>
  <cp:lastModifiedBy>Puhto Teija</cp:lastModifiedBy>
  <cp:revision>175</cp:revision>
  <cp:lastPrinted>2019-09-25T11:01:40Z</cp:lastPrinted>
  <dcterms:created xsi:type="dcterms:W3CDTF">2019-12-01T17:49:48Z</dcterms:created>
  <dcterms:modified xsi:type="dcterms:W3CDTF">2023-04-26T05:34:52Z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0x010100E993358E494F344F8D6048E76D09AF020A007628AA875F93584E8BFB272C4723E035</vt:lpwstr>
  </property>
  <property fmtid="{D5CDD505-2E9C-101B-9397-08002B2CF9AE}" pid="3" name="_dlc_DocIdItemGuid">
    <vt:lpwstr>545b5239-1000-4eea-877b-e9a53b44c9e7</vt:lpwstr>
  </property>
  <property fmtid="{D5CDD505-2E9C-101B-9397-08002B2CF9AE}" pid="4" name="TaxKeyword">
    <vt:lpwstr/>
  </property>
  <property fmtid="{D5CDD505-2E9C-101B-9397-08002B2CF9AE}" pid="5" name="cb477fc2db07488a9b15d5e9a5b3d7b5">
    <vt:lpwstr/>
  </property>
  <property fmtid="{D5CDD505-2E9C-101B-9397-08002B2CF9AE}" pid="6" name="Kohde- / työntekijäryhmä">
    <vt:lpwstr>42;#Potilaan hoitoon osallistuva henkilöstö|21074a2b-1b44-417e-9c72-4d731d4c7a78</vt:lpwstr>
  </property>
  <property fmtid="{D5CDD505-2E9C-101B-9397-08002B2CF9AE}" pid="7" name="ICD 10 tautiluokitus">
    <vt:lpwstr/>
  </property>
  <property fmtid="{D5CDD505-2E9C-101B-9397-08002B2CF9AE}" pid="8" name="MEO">
    <vt:lpwstr/>
  </property>
  <property fmtid="{D5CDD505-2E9C-101B-9397-08002B2CF9AE}" pid="9" name="Kohdeorganisaatio">
    <vt:lpwstr>1;#Pohjois-Pohjanmaan sairaanhoitopiiri|be8cbbf1-c5fa-44e0-8d6c-f88ba4a3bcc6</vt:lpwstr>
  </property>
  <property fmtid="{D5CDD505-2E9C-101B-9397-08002B2CF9AE}" pid="10" name="Hoito-ohjeet (sisltötyypin metatieto)">
    <vt:lpwstr>84;#Hoitoon liittyvä ohje|2b2b4ad6-ec42-4cd6-891f-705b09e78975</vt:lpwstr>
  </property>
  <property fmtid="{D5CDD505-2E9C-101B-9397-08002B2CF9AE}" pid="11" name="Lääkeluokitus (atc)">
    <vt:lpwstr/>
  </property>
  <property fmtid="{D5CDD505-2E9C-101B-9397-08002B2CF9AE}" pid="12" name="Lääkehoito-ohje (sisältötyypin metatieto)">
    <vt:lpwstr/>
  </property>
  <property fmtid="{D5CDD505-2E9C-101B-9397-08002B2CF9AE}" pid="13" name="Hoitotyön toiminnot">
    <vt:lpwstr>248;#Terveyskäyttäytyminen|cff05770-f8d9-4b0b-b36f-17b30c205b63</vt:lpwstr>
  </property>
  <property fmtid="{D5CDD505-2E9C-101B-9397-08002B2CF9AE}" pid="14" name="Asiakirja-, arkisto-ohje (sisältötyypin metatieto)">
    <vt:lpwstr/>
  </property>
  <property fmtid="{D5CDD505-2E9C-101B-9397-08002B2CF9AE}" pid="15" name="Erikoisala">
    <vt:lpwstr>10;#Ei erikoisalaa (PPSHP)|63c697a3-d3f0-4701-a1c0-7b3ab3656aba</vt:lpwstr>
  </property>
  <property fmtid="{D5CDD505-2E9C-101B-9397-08002B2CF9AE}" pid="16" name="Organisaatiotiedon tarkennus toiminnan mukaan">
    <vt:lpwstr/>
  </property>
  <property fmtid="{D5CDD505-2E9C-101B-9397-08002B2CF9AE}" pid="17" name="Kriisiviestintä">
    <vt:lpwstr/>
  </property>
  <property fmtid="{D5CDD505-2E9C-101B-9397-08002B2CF9AE}" pid="18" name="Toiminnanohjauskäsikirja">
    <vt:lpwstr>3;#Ei ole toimintakäsikirjaa|ed0127a7-f4bb-4299-8de4-a0fcecf35ff1</vt:lpwstr>
  </property>
  <property fmtid="{D5CDD505-2E9C-101B-9397-08002B2CF9AE}" pid="19" name="Organisaatiotieto">
    <vt:lpwstr>166;#Infektioyksikkö|d873b9ee-c5a1-43a5-91cd-d45393df5f8c</vt:lpwstr>
  </property>
  <property fmtid="{D5CDD505-2E9C-101B-9397-08002B2CF9AE}" pid="20" name="jbc1de8d42fd4827bd5e664dc2b910d5">
    <vt:lpwstr/>
  </property>
  <property fmtid="{D5CDD505-2E9C-101B-9397-08002B2CF9AE}" pid="21" name="Toimenpidekoodit">
    <vt:lpwstr/>
  </property>
  <property fmtid="{D5CDD505-2E9C-101B-9397-08002B2CF9AE}" pid="22" name="g5010d3fa68e45719f5d29c5bd0e63a6">
    <vt:lpwstr/>
  </property>
  <property fmtid="{D5CDD505-2E9C-101B-9397-08002B2CF9AE}" pid="23" name="Henkilöstöohje (sisältötyypin metatieto)">
    <vt:lpwstr/>
  </property>
  <property fmtid="{D5CDD505-2E9C-101B-9397-08002B2CF9AE}" pid="24" name="Order">
    <vt:r8>988900</vt:r8>
  </property>
  <property fmtid="{D5CDD505-2E9C-101B-9397-08002B2CF9AE}" pid="25" name="SharedWithUsers">
    <vt:lpwstr/>
  </property>
  <property fmtid="{D5CDD505-2E9C-101B-9397-08002B2CF9AE}" pid="26" name="Koulutusmateriaali (sisältötyypin metatieto)">
    <vt:lpwstr>165;#Koulutuksen aineisto|2a72a094-566d-460a-879e-2a18b80594d3</vt:lpwstr>
  </property>
  <property fmtid="{D5CDD505-2E9C-101B-9397-08002B2CF9AE}" pid="28" name="TaxKeywordTaxHTField">
    <vt:lpwstr/>
  </property>
</Properties>
</file>